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y="6858000" cx="12192000"/>
  <p:notesSz cx="6858000" cy="9144000"/>
  <p:embeddedFontLst>
    <p:embeddedFont>
      <p:font typeface="Roboto Mono Medium"/>
      <p:regular r:id="rId75"/>
      <p:bold r:id="rId76"/>
      <p:italic r:id="rId77"/>
      <p:boldItalic r:id="rId78"/>
    </p:embeddedFont>
    <p:embeddedFont>
      <p:font typeface="Roboto Mono Light"/>
      <p:regular r:id="rId79"/>
      <p:bold r:id="rId80"/>
      <p:italic r:id="rId81"/>
      <p:boldItalic r:id="rId82"/>
    </p:embeddedFont>
    <p:embeddedFont>
      <p:font typeface="Montserrat Light"/>
      <p:regular r:id="rId83"/>
      <p:bold r:id="rId84"/>
      <p:italic r:id="rId85"/>
      <p:boldItalic r:id="rId86"/>
    </p:embeddedFont>
    <p:embeddedFont>
      <p:font typeface="Sora"/>
      <p:regular r:id="rId87"/>
      <p:bold r:id="rId88"/>
    </p:embeddedFont>
    <p:embeddedFont>
      <p:font typeface="Roboto Mon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93" roundtripDataSignature="AMtx7mgTRkVY9y4Wh8bZAI3q5l9e2Hmz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97EEE6-A8CB-4C1B-A371-3DF5D305C3A2}">
  <a:tblStyle styleId="{0C97EEE6-A8CB-4C1B-A371-3DF5D305C3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ontserratLight-bold.fntdata"/><Relationship Id="rId83" Type="http://schemas.openxmlformats.org/officeDocument/2006/relationships/font" Target="fonts/MontserratLight-regular.fntdata"/><Relationship Id="rId42" Type="http://schemas.openxmlformats.org/officeDocument/2006/relationships/slide" Target="slides/slide35.xml"/><Relationship Id="rId86" Type="http://schemas.openxmlformats.org/officeDocument/2006/relationships/font" Target="fonts/MontserratLight-boldItalic.fntdata"/><Relationship Id="rId41" Type="http://schemas.openxmlformats.org/officeDocument/2006/relationships/slide" Target="slides/slide34.xml"/><Relationship Id="rId85" Type="http://schemas.openxmlformats.org/officeDocument/2006/relationships/font" Target="fonts/MontserratLight-italic.fntdata"/><Relationship Id="rId44" Type="http://schemas.openxmlformats.org/officeDocument/2006/relationships/slide" Target="slides/slide37.xml"/><Relationship Id="rId88" Type="http://schemas.openxmlformats.org/officeDocument/2006/relationships/font" Target="fonts/Sora-bold.fntdata"/><Relationship Id="rId43" Type="http://schemas.openxmlformats.org/officeDocument/2006/relationships/slide" Target="slides/slide36.xml"/><Relationship Id="rId87" Type="http://schemas.openxmlformats.org/officeDocument/2006/relationships/font" Target="fonts/Sora-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Mono-regular.fntdata"/><Relationship Id="rId80" Type="http://schemas.openxmlformats.org/officeDocument/2006/relationships/font" Target="fonts/RobotoMonoLight-bold.fntdata"/><Relationship Id="rId82" Type="http://schemas.openxmlformats.org/officeDocument/2006/relationships/font" Target="fonts/RobotoMonoLight-boldItalic.fntdata"/><Relationship Id="rId81" Type="http://schemas.openxmlformats.org/officeDocument/2006/relationships/font" Target="fonts/RobotoMon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RobotoMonoMedium-regular.fntdata"/><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RobotoMonoMedium-italic.fntdata"/><Relationship Id="rId32" Type="http://schemas.openxmlformats.org/officeDocument/2006/relationships/slide" Target="slides/slide25.xml"/><Relationship Id="rId76" Type="http://schemas.openxmlformats.org/officeDocument/2006/relationships/font" Target="fonts/RobotoMonoMedium-bold.fntdata"/><Relationship Id="rId35" Type="http://schemas.openxmlformats.org/officeDocument/2006/relationships/slide" Target="slides/slide28.xml"/><Relationship Id="rId79" Type="http://schemas.openxmlformats.org/officeDocument/2006/relationships/font" Target="fonts/RobotoMonoLight-regular.fntdata"/><Relationship Id="rId34" Type="http://schemas.openxmlformats.org/officeDocument/2006/relationships/slide" Target="slides/slide27.xml"/><Relationship Id="rId78" Type="http://schemas.openxmlformats.org/officeDocument/2006/relationships/font" Target="fonts/RobotoMonoMedium-bold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Mono-italic.fntdata"/><Relationship Id="rId90" Type="http://schemas.openxmlformats.org/officeDocument/2006/relationships/font" Target="fonts/RobotoMono-bold.fntdata"/><Relationship Id="rId93" Type="http://customschemas.google.com/relationships/presentationmetadata" Target="metadata"/><Relationship Id="rId92" Type="http://schemas.openxmlformats.org/officeDocument/2006/relationships/font" Target="fonts/RobotoMono-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451da4399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1451da4399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61ef8ffc8d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161ef8ffc8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61ef8ffc8d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161ef8ffc8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42ad2f6649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142ad2f6649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61fc2a9166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161fc2a916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2ad2f664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42ad2f6649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90" name="Google Shape;290;g142ad2f6649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61fc2a9166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161fc2a9166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42ad2f6649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142ad2f6649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42ad2f6649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142ad2f6649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51da43991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1451da43991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451da43991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1451da4399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0e3851ee7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160e3851ee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60e3851ee7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160e3851ee7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1fc2a9166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161fc2a916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42ad2f6649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142ad2f6649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63" name="Google Shape;363;g142ad2f6649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42ad2f6649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142ad2f6649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628a7248c3_0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g1628a7248c3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42ad2f6649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142ad2f6649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451da43991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1451da4399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628a7248c3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1628a7248c3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02" name="Google Shape;20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28a7248c3_0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1628a7248c3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628a7248c3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1628a7248c3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628a7248c3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g1628a7248c3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628a7248c3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g1628a7248c3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42ad2f6649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142ad2f6649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2ad2f664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142ad2f6649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446" name="Google Shape;446;g142ad2f6649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42ad2f6649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142ad2f6649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60e3851ee7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160e3851ee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60e3851ee7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g160e3851ee7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60e3851ee7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160e3851ee7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60e3851ee7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g160e3851ee7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60e3851ee7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160e3851ee7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60e3851ee7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g160e3851ee7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60e3851ee7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g160e3851ee7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60e3851ee7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3" name="Google Shape;533;g160e3851ee7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60e3851ee7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g160e3851ee7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60e3851ee7_0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g160e3851ee7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60e3851ee7_0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g160e3851ee7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42ad2f6649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142ad2f6649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565" name="Google Shape;565;g142ad2f6649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42ad2f6649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g142ad2f6649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2ad2f6649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142ad2f6649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14" name="Google Shape;214;g142ad2f6649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628a7248c3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g1628a7248c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628a7248c3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g1628a7248c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628a7248c3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7" name="Google Shape;597;g1628a7248c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628a7248c3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5" name="Google Shape;605;g1628a7248c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628a7248c3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g1628a7248c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628a7248c3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g1628a7248c3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628a7248c3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g1628a7248c3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628a7248c3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g1628a7248c3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628a7248c3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g1628a7248c3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628a7248c3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g1628a7248c3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2ad2f6649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142ad2f6649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628a7248c3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1628a7248c3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628a7248c3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1628a7248c3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42ad2f664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142ad2f6649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682" name="Google Shape;682;g142ad2f6649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42ad2f6649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g142ad2f6649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611067c08f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g1611067c08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611067c08f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g1611067c08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451da43991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0" name="Google Shape;710;g1451da4399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2ad2f6649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142ad2f6649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27" name="Google Shape;227;g142ad2f6649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42ad2f6649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142ad2f664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2ad2f6649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142ad2f6649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9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7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3" name="Google Shape;93;p73"/>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94" name="Google Shape;94;p73"/>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sp>
        <p:nvSpPr>
          <p:cNvPr id="100" name="Google Shape;100;p74"/>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1" name="Google Shape;101;p74"/>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02" name="Google Shape;102;p74"/>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7" name="Shape 107"/>
        <p:cNvGrpSpPr/>
        <p:nvPr/>
      </p:nvGrpSpPr>
      <p:grpSpPr>
        <a:xfrm>
          <a:off x="0" y="0"/>
          <a:ext cx="0" cy="0"/>
          <a:chOff x="0" y="0"/>
          <a:chExt cx="0" cy="0"/>
        </a:xfrm>
      </p:grpSpPr>
      <p:sp>
        <p:nvSpPr>
          <p:cNvPr id="108" name="Google Shape;108;p7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2"/>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0" name="Google Shape;110;p7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1" name="Google Shape;111;p7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5"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8" name="Google Shape;118;p75"/>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76"/>
          <p:cNvSpPr txBox="1"/>
          <p:nvPr>
            <p:ph type="title"/>
          </p:nvPr>
        </p:nvSpPr>
        <p:spPr>
          <a:xfrm>
            <a:off x="388943" y="365125"/>
            <a:ext cx="1141912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76"/>
          <p:cNvSpPr txBox="1"/>
          <p:nvPr>
            <p:ph idx="1" type="body"/>
          </p:nvPr>
        </p:nvSpPr>
        <p:spPr>
          <a:xfrm>
            <a:off x="388943" y="1825625"/>
            <a:ext cx="585470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76"/>
          <p:cNvSpPr txBox="1"/>
          <p:nvPr>
            <p:ph idx="2" type="body"/>
          </p:nvPr>
        </p:nvSpPr>
        <p:spPr>
          <a:xfrm>
            <a:off x="6172199" y="1825625"/>
            <a:ext cx="5630857"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5" name="Google Shape;125;p76"/>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26" name="Google Shape;126;p76"/>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 name="Shape 130"/>
        <p:cNvGrpSpPr/>
        <p:nvPr/>
      </p:nvGrpSpPr>
      <p:grpSpPr>
        <a:xfrm>
          <a:off x="0" y="0"/>
          <a:ext cx="0" cy="0"/>
          <a:chOff x="0" y="0"/>
          <a:chExt cx="0" cy="0"/>
        </a:xfrm>
      </p:grpSpPr>
      <p:sp>
        <p:nvSpPr>
          <p:cNvPr id="131" name="Google Shape;131;p77"/>
          <p:cNvSpPr txBox="1"/>
          <p:nvPr>
            <p:ph type="title"/>
          </p:nvPr>
        </p:nvSpPr>
        <p:spPr>
          <a:xfrm>
            <a:off x="388943" y="365125"/>
            <a:ext cx="11391889"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77"/>
          <p:cNvSpPr txBox="1"/>
          <p:nvPr>
            <p:ph idx="1" type="body"/>
          </p:nvPr>
        </p:nvSpPr>
        <p:spPr>
          <a:xfrm>
            <a:off x="388944"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77"/>
          <p:cNvSpPr txBox="1"/>
          <p:nvPr>
            <p:ph idx="2" type="body"/>
          </p:nvPr>
        </p:nvSpPr>
        <p:spPr>
          <a:xfrm>
            <a:off x="388944"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77"/>
          <p:cNvSpPr txBox="1"/>
          <p:nvPr>
            <p:ph idx="3" type="body"/>
          </p:nvPr>
        </p:nvSpPr>
        <p:spPr>
          <a:xfrm>
            <a:off x="6172200"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77"/>
          <p:cNvSpPr txBox="1"/>
          <p:nvPr>
            <p:ph idx="4" type="body"/>
          </p:nvPr>
        </p:nvSpPr>
        <p:spPr>
          <a:xfrm>
            <a:off x="6172200"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36" name="Google Shape;136;p77"/>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37" name="Google Shape;137;p77"/>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43" name="Google Shape;143;p78"/>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p79"/>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79"/>
          <p:cNvSpPr txBox="1"/>
          <p:nvPr>
            <p:ph idx="1" type="body"/>
          </p:nvPr>
        </p:nvSpPr>
        <p:spPr>
          <a:xfrm>
            <a:off x="5183188" y="987425"/>
            <a:ext cx="6619868" cy="487362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indent="-381000" lvl="1" marL="9144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indent="-355600" lvl="2" marL="1371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indent="-342900" lvl="3" marL="18288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indent="-342900" lvl="4" marL="22860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0" name="Google Shape;150;p79"/>
          <p:cNvSpPr txBox="1"/>
          <p:nvPr>
            <p:ph idx="2"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51" name="Google Shape;151;p79"/>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52" name="Google Shape;152;p79"/>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80"/>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80"/>
          <p:cNvSpPr/>
          <p:nvPr>
            <p:ph idx="2" type="pic"/>
          </p:nvPr>
        </p:nvSpPr>
        <p:spPr>
          <a:xfrm>
            <a:off x="5183188" y="457201"/>
            <a:ext cx="6619868" cy="5403850"/>
          </a:xfrm>
          <a:prstGeom prst="rect">
            <a:avLst/>
          </a:prstGeom>
          <a:noFill/>
          <a:ln>
            <a:noFill/>
          </a:ln>
        </p:spPr>
      </p:sp>
      <p:sp>
        <p:nvSpPr>
          <p:cNvPr id="159" name="Google Shape;159;p80"/>
          <p:cNvSpPr txBox="1"/>
          <p:nvPr>
            <p:ph idx="1"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60" name="Google Shape;160;p80"/>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1" name="Google Shape;161;p80"/>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5" name="Shape 165"/>
        <p:cNvGrpSpPr/>
        <p:nvPr/>
      </p:nvGrpSpPr>
      <p:grpSpPr>
        <a:xfrm>
          <a:off x="0" y="0"/>
          <a:ext cx="0" cy="0"/>
          <a:chOff x="0" y="0"/>
          <a:chExt cx="0" cy="0"/>
        </a:xfrm>
      </p:grpSpPr>
      <p:sp>
        <p:nvSpPr>
          <p:cNvPr id="166" name="Google Shape;166;p81"/>
          <p:cNvSpPr txBox="1"/>
          <p:nvPr>
            <p:ph type="title"/>
          </p:nvPr>
        </p:nvSpPr>
        <p:spPr>
          <a:xfrm>
            <a:off x="388943" y="365125"/>
            <a:ext cx="11414113"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81"/>
          <p:cNvSpPr txBox="1"/>
          <p:nvPr>
            <p:ph idx="1" type="body"/>
          </p:nvPr>
        </p:nvSpPr>
        <p:spPr>
          <a:xfrm rot="5400000">
            <a:off x="3920330" y="-1705762"/>
            <a:ext cx="4351338" cy="1141411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8" name="Google Shape;168;p8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9" name="Google Shape;169;p8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82"/>
          <p:cNvSpPr txBox="1"/>
          <p:nvPr>
            <p:ph type="title"/>
          </p:nvPr>
        </p:nvSpPr>
        <p:spPr>
          <a:xfrm rot="5400000">
            <a:off x="7563391" y="1841431"/>
            <a:ext cx="5497039" cy="31740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82"/>
          <p:cNvSpPr txBox="1"/>
          <p:nvPr>
            <p:ph idx="1" type="body"/>
          </p:nvPr>
        </p:nvSpPr>
        <p:spPr>
          <a:xfrm rot="5400000">
            <a:off x="1732201" y="-663336"/>
            <a:ext cx="5497040" cy="8183557"/>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76" name="Google Shape;176;p8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77" name="Google Shape;177;p8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0"/>
          <p:cNvSpPr/>
          <p:nvPr>
            <p:ph idx="2" type="pic"/>
          </p:nvPr>
        </p:nvSpPr>
        <p:spPr>
          <a:xfrm>
            <a:off x="5183188" y="987425"/>
            <a:ext cx="6172200" cy="4873625"/>
          </a:xfrm>
          <a:prstGeom prst="rect">
            <a:avLst/>
          </a:prstGeom>
          <a:noFill/>
          <a:ln>
            <a:noFill/>
          </a:ln>
        </p:spPr>
      </p:sp>
      <p:sp>
        <p:nvSpPr>
          <p:cNvPr id="68" name="Google Shape;68;p9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71"/>
          <p:cNvSpPr txBox="1"/>
          <p:nvPr>
            <p:ph type="title"/>
          </p:nvPr>
        </p:nvSpPr>
        <p:spPr>
          <a:xfrm>
            <a:off x="388943" y="365125"/>
            <a:ext cx="11392749"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03864"/>
              </a:buClr>
              <a:buSzPts val="3200"/>
              <a:buFont typeface="Sora"/>
              <a:buNone/>
              <a:defRPr b="0" i="0" sz="3200" u="none" cap="none" strike="noStrike">
                <a:solidFill>
                  <a:srgbClr val="103864"/>
                </a:solidFill>
                <a:latin typeface="Sora"/>
                <a:ea typeface="Sora"/>
                <a:cs typeface="Sora"/>
                <a:sym typeface="Sor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71"/>
          <p:cNvSpPr txBox="1"/>
          <p:nvPr>
            <p:ph idx="1" type="body"/>
          </p:nvPr>
        </p:nvSpPr>
        <p:spPr>
          <a:xfrm>
            <a:off x="388943" y="1825625"/>
            <a:ext cx="11392749" cy="4351338"/>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103864"/>
              </a:buClr>
              <a:buSzPts val="3200"/>
              <a:buFont typeface="Arial"/>
              <a:buChar char="•"/>
              <a:defRPr b="0" i="0" sz="3200" u="none" cap="none" strike="noStrike">
                <a:solidFill>
                  <a:srgbClr val="103864"/>
                </a:solidFill>
                <a:latin typeface="Sora"/>
                <a:ea typeface="Sora"/>
                <a:cs typeface="Sora"/>
                <a:sym typeface="Sora"/>
              </a:defRPr>
            </a:lvl1pPr>
            <a:lvl2pPr indent="-406400" lvl="1" marL="914400" marR="0" rtl="0" algn="l">
              <a:lnSpc>
                <a:spcPct val="90000"/>
              </a:lnSpc>
              <a:spcBef>
                <a:spcPts val="500"/>
              </a:spcBef>
              <a:spcAft>
                <a:spcPts val="0"/>
              </a:spcAft>
              <a:buClr>
                <a:srgbClr val="103864"/>
              </a:buClr>
              <a:buSzPts val="2800"/>
              <a:buFont typeface="Arial"/>
              <a:buChar char="•"/>
              <a:defRPr b="0" i="0" sz="2800" u="none" cap="none" strike="noStrike">
                <a:solidFill>
                  <a:srgbClr val="103864"/>
                </a:solidFill>
                <a:latin typeface="Sora"/>
                <a:ea typeface="Sora"/>
                <a:cs typeface="Sora"/>
                <a:sym typeface="Sora"/>
              </a:defRPr>
            </a:lvl2pPr>
            <a:lvl3pPr indent="-381000" lvl="2" marL="1371600" marR="0" rtl="0" algn="l">
              <a:lnSpc>
                <a:spcPct val="90000"/>
              </a:lnSpc>
              <a:spcBef>
                <a:spcPts val="500"/>
              </a:spcBef>
              <a:spcAft>
                <a:spcPts val="0"/>
              </a:spcAft>
              <a:buClr>
                <a:srgbClr val="103864"/>
              </a:buClr>
              <a:buSzPts val="2400"/>
              <a:buFont typeface="Arial"/>
              <a:buChar char="•"/>
              <a:defRPr b="0" i="0" sz="2400" u="none" cap="none" strike="noStrike">
                <a:solidFill>
                  <a:srgbClr val="103864"/>
                </a:solidFill>
                <a:latin typeface="Sora"/>
                <a:ea typeface="Sora"/>
                <a:cs typeface="Sora"/>
                <a:sym typeface="Sora"/>
              </a:defRPr>
            </a:lvl3pPr>
            <a:lvl4pPr indent="-355600" lvl="3" marL="18288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4pPr>
            <a:lvl5pPr indent="-355600" lvl="4" marL="22860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71"/>
          <p:cNvPicPr preferRelativeResize="0"/>
          <p:nvPr/>
        </p:nvPicPr>
        <p:blipFill rotWithShape="1">
          <a:blip r:embed="rId1">
            <a:alphaModFix/>
          </a:blip>
          <a:srcRect b="0" l="0" r="0" t="0"/>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89" name="Google Shape;89;p7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51.png"/><Relationship Id="rId5"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66.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63.png"/><Relationship Id="rId4" Type="http://schemas.openxmlformats.org/officeDocument/2006/relationships/image" Target="../media/image52.png"/><Relationship Id="rId5"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hyperlink" Target="https://pandas.pydata.org/docs/reference/index.html" TargetMode="External"/><Relationship Id="rId4" Type="http://schemas.openxmlformats.org/officeDocument/2006/relationships/hyperlink" Target="https://numpy.org/doc/1.23/reference/index.html" TargetMode="External"/><Relationship Id="rId5" Type="http://schemas.openxmlformats.org/officeDocument/2006/relationships/hyperlink" Target="https://docs.scipy.org/doc/scipy/reference/generated/scipy.stats.ttest_ind.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400"/>
                <a:buFont typeface="Sora"/>
                <a:buNone/>
              </a:pPr>
              <a:r>
                <a:rPr lang="en-US" sz="4400">
                  <a:solidFill>
                    <a:srgbClr val="FFFFFF"/>
                  </a:solidFill>
                  <a:latin typeface="Sora"/>
                  <a:ea typeface="Sora"/>
                  <a:cs typeface="Sora"/>
                  <a:sym typeface="Sora"/>
                </a:rPr>
                <a:t>Insurance Analysis</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fmla="val 50000" name="adj"/>
              </a:avLst>
            </a:prstGeom>
            <a:solidFill>
              <a:srgbClr val="F3C1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03864"/>
                </a:buClr>
                <a:buSzPts val="1800"/>
                <a:buFont typeface="Sora"/>
                <a:buNone/>
              </a:pPr>
              <a:r>
                <a:rPr b="0" i="0" lang="en-US" sz="1800" u="none" cap="none" strike="noStrike">
                  <a:solidFill>
                    <a:srgbClr val="103864"/>
                  </a:solidFill>
                  <a:latin typeface="Sora"/>
                  <a:ea typeface="Sora"/>
                  <a:cs typeface="Sora"/>
                  <a:sym typeface="Sora"/>
                </a:rPr>
                <a:t>Probability Course - Sekolah Data Pacmann</a:t>
              </a:r>
              <a:endParaRPr b="0" i="0" sz="1800" u="none" cap="none" strike="noStrik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b="0" l="0" r="0" t="0"/>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cap="flat" cmpd="sng" w="9525">
            <a:solidFill>
              <a:schemeClr val="lt1"/>
            </a:solidFill>
            <a:prstDash val="solid"/>
            <a:miter lim="800000"/>
            <a:headEnd len="sm" w="sm"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451da43991_0_0"/>
          <p:cNvSpPr txBox="1"/>
          <p:nvPr>
            <p:ph type="title"/>
          </p:nvPr>
        </p:nvSpPr>
        <p:spPr>
          <a:xfrm>
            <a:off x="503225" y="115825"/>
            <a:ext cx="912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3000"/>
              <a:t>Varians dari tagihan asuransi di mana dia adalah perokok dan non-perokok</a:t>
            </a:r>
            <a:endParaRPr sz="3000"/>
          </a:p>
        </p:txBody>
      </p:sp>
      <p:sp>
        <p:nvSpPr>
          <p:cNvPr id="252" name="Google Shape;252;g1451da43991_0_0"/>
          <p:cNvSpPr txBox="1"/>
          <p:nvPr/>
        </p:nvSpPr>
        <p:spPr>
          <a:xfrm>
            <a:off x="401515" y="1431975"/>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dataset berdasarkan nilai “yes” dan “no” pada kolom smoker.</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Dapatkan nilai tagihan asuransi dari masing-masing data di kolom charges, dan gunakan nilai tersebut untuk mencari varians dengan fungsi “var()” dari numpy.</a:t>
            </a:r>
            <a:endParaRPr sz="2000">
              <a:solidFill>
                <a:srgbClr val="103864"/>
              </a:solidFill>
              <a:latin typeface="Sora"/>
              <a:ea typeface="Sora"/>
              <a:cs typeface="Sora"/>
              <a:sym typeface="Sora"/>
            </a:endParaRPr>
          </a:p>
        </p:txBody>
      </p:sp>
      <p:sp>
        <p:nvSpPr>
          <p:cNvPr id="253" name="Google Shape;253;g1451da43991_0_0"/>
          <p:cNvSpPr txBox="1"/>
          <p:nvPr/>
        </p:nvSpPr>
        <p:spPr>
          <a:xfrm>
            <a:off x="503215" y="5165775"/>
            <a:ext cx="11388900" cy="11544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r>
              <a:rPr lang="en-US" sz="2000">
                <a:solidFill>
                  <a:srgbClr val="103864"/>
                </a:solidFill>
                <a:latin typeface="Sora"/>
                <a:ea typeface="Sora"/>
                <a:cs typeface="Sora"/>
                <a:sym typeface="Sora"/>
              </a:rPr>
              <a:t>:</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Varians tagihan asuransi perokok: 132721153.13625</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rPr lang="en-US" sz="2000">
                <a:solidFill>
                  <a:srgbClr val="103864"/>
                </a:solidFill>
                <a:latin typeface="Sora"/>
                <a:ea typeface="Sora"/>
                <a:cs typeface="Sora"/>
                <a:sym typeface="Sora"/>
              </a:rPr>
              <a:t>Varians tagihan asuransi non-perokok: 35891</a:t>
            </a:r>
            <a:r>
              <a:rPr lang="en-US" sz="2000">
                <a:solidFill>
                  <a:srgbClr val="103864"/>
                </a:solidFill>
                <a:latin typeface="Sora"/>
                <a:ea typeface="Sora"/>
                <a:cs typeface="Sora"/>
                <a:sym typeface="Sora"/>
              </a:rPr>
              <a:t>656</a:t>
            </a:r>
            <a:r>
              <a:rPr lang="en-US" sz="2000">
                <a:solidFill>
                  <a:srgbClr val="103864"/>
                </a:solidFill>
                <a:latin typeface="Sora"/>
                <a:ea typeface="Sora"/>
                <a:cs typeface="Sora"/>
                <a:sym typeface="Sora"/>
              </a:rPr>
              <a:t>.003164  </a:t>
            </a:r>
            <a:r>
              <a:rPr lang="en-US" sz="900">
                <a:solidFill>
                  <a:srgbClr val="F6F6F4"/>
                </a:solidFill>
                <a:latin typeface="Courier New"/>
                <a:ea typeface="Courier New"/>
                <a:cs typeface="Courier New"/>
                <a:sym typeface="Courier New"/>
              </a:rPr>
              <a:t>132721153.1362</a:t>
            </a:r>
            <a:r>
              <a:rPr lang="en-US" sz="2000">
                <a:solidFill>
                  <a:srgbClr val="103864"/>
                </a:solidFill>
                <a:latin typeface="Sora"/>
                <a:ea typeface="Sora"/>
                <a:cs typeface="Sora"/>
                <a:sym typeface="Sora"/>
              </a:rPr>
              <a:t> </a:t>
            </a:r>
            <a:r>
              <a:rPr lang="en-US" sz="900">
                <a:solidFill>
                  <a:srgbClr val="F6F6F4"/>
                </a:solidFill>
                <a:latin typeface="Courier New"/>
                <a:ea typeface="Courier New"/>
                <a:cs typeface="Courier New"/>
                <a:sym typeface="Courier New"/>
              </a:rPr>
              <a:t>132721132721153.1362153.136232721153.1362132721153.1362</a:t>
            </a:r>
            <a:endParaRPr sz="2000">
              <a:solidFill>
                <a:srgbClr val="103864"/>
              </a:solidFill>
              <a:latin typeface="Sora"/>
              <a:ea typeface="Sora"/>
              <a:cs typeface="Sora"/>
              <a:sym typeface="Sora"/>
            </a:endParaRPr>
          </a:p>
        </p:txBody>
      </p:sp>
      <p:pic>
        <p:nvPicPr>
          <p:cNvPr id="254" name="Google Shape;254;g1451da43991_0_0"/>
          <p:cNvPicPr preferRelativeResize="0"/>
          <p:nvPr/>
        </p:nvPicPr>
        <p:blipFill>
          <a:blip r:embed="rId3">
            <a:alphaModFix/>
          </a:blip>
          <a:stretch>
            <a:fillRect/>
          </a:stretch>
        </p:blipFill>
        <p:spPr>
          <a:xfrm>
            <a:off x="2764613" y="2502663"/>
            <a:ext cx="6662725" cy="245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61ef8ffc8d_0_1"/>
          <p:cNvSpPr txBox="1"/>
          <p:nvPr>
            <p:ph type="title"/>
          </p:nvPr>
        </p:nvSpPr>
        <p:spPr>
          <a:xfrm>
            <a:off x="503225" y="115825"/>
            <a:ext cx="844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3000"/>
              <a:t>Rata-rata umur anggota asuransi perempuan dan laki-laki yang merokok</a:t>
            </a:r>
            <a:endParaRPr sz="3000"/>
          </a:p>
        </p:txBody>
      </p:sp>
      <p:sp>
        <p:nvSpPr>
          <p:cNvPr id="260" name="Google Shape;260;g161ef8ffc8d_0_1"/>
          <p:cNvSpPr txBox="1"/>
          <p:nvPr/>
        </p:nvSpPr>
        <p:spPr>
          <a:xfrm>
            <a:off x="401515" y="1584375"/>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data perempuan dan laki-laki yang merokok dari kolom sex dan smoker, dengan parameter “male” dan “female” serta “yes” dan “no” di tabel masing-masing.</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Gunakan kolom age sebagai parameter untuk fungsi “mean()” dari numpy</a:t>
            </a:r>
            <a:endParaRPr sz="2000">
              <a:solidFill>
                <a:srgbClr val="103864"/>
              </a:solidFill>
              <a:latin typeface="Sora"/>
              <a:ea typeface="Sora"/>
              <a:cs typeface="Sora"/>
              <a:sym typeface="Sora"/>
            </a:endParaRPr>
          </a:p>
        </p:txBody>
      </p:sp>
      <p:sp>
        <p:nvSpPr>
          <p:cNvPr id="261" name="Google Shape;261;g161ef8ffc8d_0_1"/>
          <p:cNvSpPr txBox="1"/>
          <p:nvPr/>
        </p:nvSpPr>
        <p:spPr>
          <a:xfrm>
            <a:off x="503215" y="4956225"/>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r>
              <a:rPr lang="en-US" sz="2000">
                <a:solidFill>
                  <a:srgbClr val="103864"/>
                </a:solidFill>
                <a:latin typeface="Sora"/>
                <a:ea typeface="Sora"/>
                <a:cs typeface="Sora"/>
                <a:sym typeface="Sora"/>
              </a:rPr>
              <a:t>:</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The rata-rata umur perempuan yang merokok: 38.44564</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rPr lang="en-US" sz="2000">
                <a:solidFill>
                  <a:srgbClr val="103864"/>
                </a:solidFill>
                <a:latin typeface="Sora"/>
                <a:ea typeface="Sora"/>
                <a:cs typeface="Sora"/>
                <a:sym typeface="Sora"/>
              </a:rPr>
              <a:t>The rata-rata umur laki-laki yang merokok: 38.60869</a:t>
            </a:r>
            <a:endParaRPr sz="2000">
              <a:solidFill>
                <a:srgbClr val="103864"/>
              </a:solidFill>
              <a:latin typeface="Sora"/>
              <a:ea typeface="Sora"/>
              <a:cs typeface="Sora"/>
              <a:sym typeface="Sora"/>
            </a:endParaRPr>
          </a:p>
        </p:txBody>
      </p:sp>
      <p:pic>
        <p:nvPicPr>
          <p:cNvPr id="262" name="Google Shape;262;g161ef8ffc8d_0_1"/>
          <p:cNvPicPr preferRelativeResize="0"/>
          <p:nvPr/>
        </p:nvPicPr>
        <p:blipFill>
          <a:blip r:embed="rId3">
            <a:alphaModFix/>
          </a:blip>
          <a:stretch>
            <a:fillRect/>
          </a:stretch>
        </p:blipFill>
        <p:spPr>
          <a:xfrm>
            <a:off x="1304588" y="2807875"/>
            <a:ext cx="9786175" cy="178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61ef8ffc8d_0_6"/>
          <p:cNvSpPr txBox="1"/>
          <p:nvPr>
            <p:ph type="title"/>
          </p:nvPr>
        </p:nvSpPr>
        <p:spPr>
          <a:xfrm>
            <a:off x="503225" y="115825"/>
            <a:ext cx="844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3000"/>
              <a:t>Rata-rata tagihan asuransi yang perkoko dan bukan perokok</a:t>
            </a:r>
            <a:endParaRPr sz="3000"/>
          </a:p>
        </p:txBody>
      </p:sp>
      <p:sp>
        <p:nvSpPr>
          <p:cNvPr id="268" name="Google Shape;268;g161ef8ffc8d_0_6"/>
          <p:cNvSpPr txBox="1"/>
          <p:nvPr/>
        </p:nvSpPr>
        <p:spPr>
          <a:xfrm>
            <a:off x="401550" y="1329425"/>
            <a:ext cx="113889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dataset berdasarkan nilai “yes” dan “no” untuk perokok dan bukan perokok.</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Menggunakan kolom charges dari hasil saringan perokok dan bukan-perokok untuk mencari nilai rata-rata dengan fungsi “mean()” dari numpy.</a:t>
            </a:r>
            <a:endParaRPr sz="2000">
              <a:solidFill>
                <a:srgbClr val="103864"/>
              </a:solidFill>
              <a:latin typeface="Sora"/>
              <a:ea typeface="Sora"/>
              <a:cs typeface="Sora"/>
              <a:sym typeface="Sora"/>
            </a:endParaRPr>
          </a:p>
        </p:txBody>
      </p:sp>
      <p:sp>
        <p:nvSpPr>
          <p:cNvPr id="269" name="Google Shape;269;g161ef8ffc8d_0_6"/>
          <p:cNvSpPr txBox="1"/>
          <p:nvPr/>
        </p:nvSpPr>
        <p:spPr>
          <a:xfrm>
            <a:off x="401540" y="5184825"/>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r>
              <a:rPr lang="en-US" sz="2000">
                <a:solidFill>
                  <a:srgbClr val="103864"/>
                </a:solidFill>
                <a:latin typeface="Sora"/>
                <a:ea typeface="Sora"/>
                <a:cs typeface="Sora"/>
                <a:sym typeface="Sora"/>
              </a:rPr>
              <a:t>:</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rPr lang="en-US" sz="2000">
                <a:solidFill>
                  <a:srgbClr val="103864"/>
                </a:solidFill>
                <a:latin typeface="Sora"/>
                <a:ea typeface="Sora"/>
                <a:cs typeface="Sora"/>
                <a:sym typeface="Sora"/>
              </a:rPr>
              <a:t>Rata-rata tagihan perokok: 32050.23183</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rPr lang="en-US" sz="2000">
                <a:solidFill>
                  <a:srgbClr val="103864"/>
                </a:solidFill>
                <a:latin typeface="Sora"/>
                <a:ea typeface="Sora"/>
                <a:cs typeface="Sora"/>
                <a:sym typeface="Sora"/>
              </a:rPr>
              <a:t>Rata-rata tagihan bukan perokok: 8434.26893</a:t>
            </a:r>
            <a:endParaRPr sz="2000">
              <a:solidFill>
                <a:srgbClr val="103864"/>
              </a:solidFill>
              <a:latin typeface="Sora"/>
              <a:ea typeface="Sora"/>
              <a:cs typeface="Sora"/>
              <a:sym typeface="Sora"/>
            </a:endParaRPr>
          </a:p>
        </p:txBody>
      </p:sp>
      <p:pic>
        <p:nvPicPr>
          <p:cNvPr id="270" name="Google Shape;270;g161ef8ffc8d_0_6"/>
          <p:cNvPicPr preferRelativeResize="0"/>
          <p:nvPr/>
        </p:nvPicPr>
        <p:blipFill>
          <a:blip r:embed="rId3">
            <a:alphaModFix/>
          </a:blip>
          <a:stretch>
            <a:fillRect/>
          </a:stretch>
        </p:blipFill>
        <p:spPr>
          <a:xfrm>
            <a:off x="2821775" y="2698025"/>
            <a:ext cx="6548460" cy="244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42ad2f6649_0_9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03864"/>
              </a:buClr>
              <a:buSzPts val="3200"/>
              <a:buFont typeface="Sora"/>
              <a:buNone/>
            </a:pPr>
            <a:r>
              <a:rPr lang="en-US"/>
              <a:t>Analysis Descriptive Statistic</a:t>
            </a:r>
            <a:endParaRPr/>
          </a:p>
        </p:txBody>
      </p:sp>
      <p:sp>
        <p:nvSpPr>
          <p:cNvPr id="276" name="Google Shape;276;g142ad2f6649_0_94"/>
          <p:cNvSpPr txBox="1"/>
          <p:nvPr/>
        </p:nvSpPr>
        <p:spPr>
          <a:xfrm>
            <a:off x="401525" y="1660575"/>
            <a:ext cx="11388900" cy="2524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2000">
                <a:solidFill>
                  <a:srgbClr val="103864"/>
                </a:solidFill>
                <a:latin typeface="Sora"/>
                <a:ea typeface="Sora"/>
                <a:cs typeface="Sora"/>
                <a:sym typeface="Sora"/>
              </a:rPr>
              <a:t>Rata-rata umur keseluruhan adalah 39.207 tahun, dan nilainya mendekati nilai rata rata laki-laki perempuan yang merokok,yaitu masing masing </a:t>
            </a:r>
            <a:r>
              <a:rPr lang="en-US" sz="2000">
                <a:solidFill>
                  <a:srgbClr val="103864"/>
                </a:solidFill>
                <a:latin typeface="Sora"/>
                <a:ea typeface="Sora"/>
                <a:cs typeface="Sora"/>
                <a:sym typeface="Sora"/>
              </a:rPr>
              <a:t>38.44564</a:t>
            </a:r>
            <a:r>
              <a:rPr lang="en-US" sz="2000">
                <a:solidFill>
                  <a:srgbClr val="103864"/>
                </a:solidFill>
                <a:latin typeface="Sora"/>
                <a:ea typeface="Sora"/>
                <a:cs typeface="Sora"/>
                <a:sym typeface="Sora"/>
              </a:rPr>
              <a:t>  dan </a:t>
            </a:r>
            <a:r>
              <a:rPr lang="en-US" sz="2000">
                <a:solidFill>
                  <a:srgbClr val="103864"/>
                </a:solidFill>
                <a:latin typeface="Sora"/>
                <a:ea typeface="Sora"/>
                <a:cs typeface="Sora"/>
                <a:sym typeface="Sora"/>
              </a:rPr>
              <a:t>38.60869  atau </a:t>
            </a:r>
            <a:r>
              <a:rPr lang="en-US" sz="2000">
                <a:solidFill>
                  <a:srgbClr val="103864"/>
                </a:solidFill>
                <a:latin typeface="Sora"/>
                <a:ea typeface="Sora"/>
                <a:cs typeface="Sora"/>
                <a:sym typeface="Sora"/>
              </a:rPr>
              <a:t>di kisaran 38 tahun. Ini menunjukkan umur rata-rata anggota asuransi cukup tua dan mereka adalah seorang perokok</a:t>
            </a:r>
            <a:endParaRPr sz="2000">
              <a:solidFill>
                <a:srgbClr val="103864"/>
              </a:solidFill>
              <a:latin typeface="Sora"/>
              <a:ea typeface="Sora"/>
              <a:cs typeface="Sora"/>
              <a:sym typeface="Sora"/>
            </a:endParaRPr>
          </a:p>
          <a:p>
            <a:pPr indent="0" lvl="0" marL="0" rtl="0" algn="l">
              <a:lnSpc>
                <a:spcPct val="115000"/>
              </a:lnSpc>
              <a:spcBef>
                <a:spcPts val="0"/>
              </a:spcBef>
              <a:spcAft>
                <a:spcPts val="0"/>
              </a:spcAft>
              <a:buClr>
                <a:schemeClr val="dk1"/>
              </a:buClr>
              <a:buSzPts val="1100"/>
              <a:buFont typeface="Arial"/>
              <a:buNone/>
            </a:pPr>
            <a:r>
              <a:t/>
            </a:r>
            <a:endParaRPr sz="2000">
              <a:solidFill>
                <a:srgbClr val="103864"/>
              </a:solidFill>
              <a:latin typeface="Sora"/>
              <a:ea typeface="Sora"/>
              <a:cs typeface="Sora"/>
              <a:sym typeface="Sora"/>
            </a:endParaRPr>
          </a:p>
          <a:p>
            <a:pPr indent="0" lvl="0" marL="0" rtl="0" algn="l">
              <a:lnSpc>
                <a:spcPct val="115000"/>
              </a:lnSpc>
              <a:spcBef>
                <a:spcPts val="0"/>
              </a:spcBef>
              <a:spcAft>
                <a:spcPts val="0"/>
              </a:spcAft>
              <a:buNone/>
            </a:pPr>
            <a:r>
              <a:rPr lang="en-US" sz="2000">
                <a:solidFill>
                  <a:srgbClr val="103864"/>
                </a:solidFill>
                <a:latin typeface="Sora"/>
                <a:ea typeface="Sora"/>
                <a:cs typeface="Sora"/>
                <a:sym typeface="Sora"/>
              </a:rPr>
              <a:t>BMI seorang perokok adalah 30.708, artinya perokok ini dikategorikan sebagai orangnya overweight.</a:t>
            </a:r>
            <a:endParaRPr sz="2000">
              <a:solidFill>
                <a:srgbClr val="103864"/>
              </a:solidFill>
              <a:latin typeface="Sora"/>
              <a:ea typeface="Sora"/>
              <a:cs typeface="Sora"/>
              <a:sym typeface="Sora"/>
            </a:endParaRPr>
          </a:p>
        </p:txBody>
      </p:sp>
      <p:sp>
        <p:nvSpPr>
          <p:cNvPr id="277" name="Google Shape;277;g142ad2f6649_0_94"/>
          <p:cNvSpPr txBox="1"/>
          <p:nvPr/>
        </p:nvSpPr>
        <p:spPr>
          <a:xfrm>
            <a:off x="7637400" y="4991100"/>
            <a:ext cx="4554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2000">
              <a:solidFill>
                <a:srgbClr val="103864"/>
              </a:solidFill>
              <a:latin typeface="Sora"/>
              <a:ea typeface="Sora"/>
              <a:cs typeface="Sora"/>
              <a:sym typeface="S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61fc2a9166_0_2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 Descriptive Statistic (Lanjutan)</a:t>
            </a:r>
            <a:endParaRPr/>
          </a:p>
        </p:txBody>
      </p:sp>
      <p:sp>
        <p:nvSpPr>
          <p:cNvPr id="283" name="Google Shape;283;g161fc2a9166_0_24"/>
          <p:cNvSpPr txBox="1"/>
          <p:nvPr/>
        </p:nvSpPr>
        <p:spPr>
          <a:xfrm>
            <a:off x="401525" y="1584375"/>
            <a:ext cx="11388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000">
                <a:solidFill>
                  <a:srgbClr val="103864"/>
                </a:solidFill>
                <a:latin typeface="Sora"/>
                <a:ea typeface="Sora"/>
                <a:cs typeface="Sora"/>
                <a:sym typeface="Sora"/>
              </a:rPr>
              <a:t>Berikut nilai rata-rata tagihan perokok dan bukan perokok</a:t>
            </a:r>
            <a:endParaRPr sz="2200">
              <a:solidFill>
                <a:srgbClr val="103864"/>
              </a:solidFill>
              <a:latin typeface="Sora"/>
              <a:ea typeface="Sora"/>
              <a:cs typeface="Sora"/>
              <a:sym typeface="Sora"/>
            </a:endParaRPr>
          </a:p>
        </p:txBody>
      </p:sp>
      <p:graphicFrame>
        <p:nvGraphicFramePr>
          <p:cNvPr id="284" name="Google Shape;284;g161fc2a9166_0_24"/>
          <p:cNvGraphicFramePr/>
          <p:nvPr/>
        </p:nvGraphicFramePr>
        <p:xfrm>
          <a:off x="2619713" y="2520975"/>
          <a:ext cx="3000000" cy="3000000"/>
        </p:xfrm>
        <a:graphic>
          <a:graphicData uri="http://schemas.openxmlformats.org/drawingml/2006/table">
            <a:tbl>
              <a:tblPr>
                <a:noFill/>
                <a:tableStyleId>{0C97EEE6-A8CB-4C1B-A371-3DF5D305C3A2}</a:tableStyleId>
              </a:tblPr>
              <a:tblGrid>
                <a:gridCol w="1501875"/>
                <a:gridCol w="2511025"/>
                <a:gridCol w="2646775"/>
              </a:tblGrid>
              <a:tr h="3962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2300">
                          <a:latin typeface="Sora"/>
                          <a:ea typeface="Sora"/>
                          <a:cs typeface="Sora"/>
                          <a:sym typeface="Sora"/>
                        </a:rPr>
                        <a:t>smoker</a:t>
                      </a:r>
                      <a:endParaRPr sz="2300">
                        <a:latin typeface="Sora"/>
                        <a:ea typeface="Sora"/>
                        <a:cs typeface="Sora"/>
                        <a:sym typeface="Sora"/>
                      </a:endParaRPr>
                    </a:p>
                  </a:txBody>
                  <a:tcPr marT="91425" marB="91425" marR="91425" marL="91425"/>
                </a:tc>
                <a:tc>
                  <a:txBody>
                    <a:bodyPr/>
                    <a:lstStyle/>
                    <a:p>
                      <a:pPr indent="0" lvl="0" marL="0" rtl="0" algn="l">
                        <a:spcBef>
                          <a:spcPts val="0"/>
                        </a:spcBef>
                        <a:spcAft>
                          <a:spcPts val="0"/>
                        </a:spcAft>
                        <a:buNone/>
                      </a:pPr>
                      <a:r>
                        <a:rPr lang="en-US" sz="2300">
                          <a:latin typeface="Sora"/>
                          <a:ea typeface="Sora"/>
                          <a:cs typeface="Sora"/>
                          <a:sym typeface="Sora"/>
                        </a:rPr>
                        <a:t>non-smoker</a:t>
                      </a:r>
                      <a:endParaRPr sz="2300">
                        <a:latin typeface="Sora"/>
                        <a:ea typeface="Sora"/>
                        <a:cs typeface="Sora"/>
                        <a:sym typeface="Sora"/>
                      </a:endParaRPr>
                    </a:p>
                  </a:txBody>
                  <a:tcPr marT="91425" marB="91425" marR="91425" marL="91425"/>
                </a:tc>
              </a:tr>
              <a:tr h="426700">
                <a:tc>
                  <a:txBody>
                    <a:bodyPr/>
                    <a:lstStyle/>
                    <a:p>
                      <a:pPr indent="0" lvl="0" marL="0" rtl="0" algn="l">
                        <a:spcBef>
                          <a:spcPts val="0"/>
                        </a:spcBef>
                        <a:spcAft>
                          <a:spcPts val="0"/>
                        </a:spcAft>
                        <a:buNone/>
                      </a:pPr>
                      <a:r>
                        <a:rPr lang="en-US" sz="2000">
                          <a:latin typeface="Sora"/>
                          <a:ea typeface="Sora"/>
                          <a:cs typeface="Sora"/>
                          <a:sym typeface="Sora"/>
                        </a:rPr>
                        <a:t>Mean</a:t>
                      </a:r>
                      <a:endParaRPr sz="2000">
                        <a:latin typeface="Sora"/>
                        <a:ea typeface="Sora"/>
                        <a:cs typeface="Sora"/>
                        <a:sym typeface="Sora"/>
                      </a:endParaRPr>
                    </a:p>
                  </a:txBody>
                  <a:tcPr marT="91425" marB="91425" marR="91425" marL="91425"/>
                </a:tc>
                <a:tc>
                  <a:txBody>
                    <a:bodyPr/>
                    <a:lstStyle/>
                    <a:p>
                      <a:pPr indent="0" lvl="0" marL="0" rtl="0" algn="l">
                        <a:spcBef>
                          <a:spcPts val="0"/>
                        </a:spcBef>
                        <a:spcAft>
                          <a:spcPts val="0"/>
                        </a:spcAft>
                        <a:buNone/>
                      </a:pPr>
                      <a:r>
                        <a:rPr lang="en-US" sz="2000">
                          <a:solidFill>
                            <a:srgbClr val="103864"/>
                          </a:solidFill>
                          <a:latin typeface="Sora"/>
                          <a:ea typeface="Sora"/>
                          <a:cs typeface="Sora"/>
                          <a:sym typeface="Sora"/>
                        </a:rPr>
                        <a:t>32050.23183</a:t>
                      </a:r>
                      <a:endParaRPr sz="2000"/>
                    </a:p>
                  </a:txBody>
                  <a:tcPr marT="91425" marB="91425" marR="91425" marL="91425"/>
                </a:tc>
                <a:tc>
                  <a:txBody>
                    <a:bodyPr/>
                    <a:lstStyle/>
                    <a:p>
                      <a:pPr indent="0" lvl="0" marL="0" rtl="0" algn="l">
                        <a:spcBef>
                          <a:spcPts val="0"/>
                        </a:spcBef>
                        <a:spcAft>
                          <a:spcPts val="0"/>
                        </a:spcAft>
                        <a:buNone/>
                      </a:pPr>
                      <a:r>
                        <a:rPr lang="en-US" sz="2000">
                          <a:solidFill>
                            <a:srgbClr val="103864"/>
                          </a:solidFill>
                          <a:latin typeface="Sora"/>
                          <a:ea typeface="Sora"/>
                          <a:cs typeface="Sora"/>
                          <a:sym typeface="Sora"/>
                        </a:rPr>
                        <a:t>8434.26893</a:t>
                      </a:r>
                      <a:endParaRPr sz="2000"/>
                    </a:p>
                  </a:txBody>
                  <a:tcPr marT="91425" marB="91425" marR="91425" marL="91425"/>
                </a:tc>
              </a:tr>
              <a:tr h="426700">
                <a:tc>
                  <a:txBody>
                    <a:bodyPr/>
                    <a:lstStyle/>
                    <a:p>
                      <a:pPr indent="0" lvl="0" marL="0" rtl="0" algn="l">
                        <a:spcBef>
                          <a:spcPts val="0"/>
                        </a:spcBef>
                        <a:spcAft>
                          <a:spcPts val="0"/>
                        </a:spcAft>
                        <a:buNone/>
                      </a:pPr>
                      <a:r>
                        <a:rPr lang="en-US" sz="2000">
                          <a:latin typeface="Sora"/>
                          <a:ea typeface="Sora"/>
                          <a:cs typeface="Sora"/>
                          <a:sym typeface="Sora"/>
                        </a:rPr>
                        <a:t>Variance</a:t>
                      </a:r>
                      <a:endParaRPr sz="2000">
                        <a:latin typeface="Sora"/>
                        <a:ea typeface="Sora"/>
                        <a:cs typeface="Sora"/>
                        <a:sym typeface="Sora"/>
                      </a:endParaRPr>
                    </a:p>
                  </a:txBody>
                  <a:tcPr marT="91425" marB="91425" marR="91425" marL="91425"/>
                </a:tc>
                <a:tc>
                  <a:txBody>
                    <a:bodyPr/>
                    <a:lstStyle/>
                    <a:p>
                      <a:pPr indent="0" lvl="0" marL="0" rtl="0" algn="l">
                        <a:spcBef>
                          <a:spcPts val="0"/>
                        </a:spcBef>
                        <a:spcAft>
                          <a:spcPts val="0"/>
                        </a:spcAft>
                        <a:buNone/>
                      </a:pPr>
                      <a:r>
                        <a:rPr lang="en-US" sz="2000">
                          <a:solidFill>
                            <a:srgbClr val="103864"/>
                          </a:solidFill>
                          <a:latin typeface="Sora"/>
                          <a:ea typeface="Sora"/>
                          <a:cs typeface="Sora"/>
                          <a:sym typeface="Sora"/>
                        </a:rPr>
                        <a:t>132721153.13625</a:t>
                      </a:r>
                      <a:endParaRPr sz="2000"/>
                    </a:p>
                  </a:txBody>
                  <a:tcPr marT="91425" marB="91425" marR="91425" marL="91425"/>
                </a:tc>
                <a:tc>
                  <a:txBody>
                    <a:bodyPr/>
                    <a:lstStyle/>
                    <a:p>
                      <a:pPr indent="0" lvl="0" marL="0" rtl="0" algn="l">
                        <a:spcBef>
                          <a:spcPts val="0"/>
                        </a:spcBef>
                        <a:spcAft>
                          <a:spcPts val="0"/>
                        </a:spcAft>
                        <a:buNone/>
                      </a:pPr>
                      <a:r>
                        <a:rPr lang="en-US" sz="2000">
                          <a:solidFill>
                            <a:srgbClr val="103864"/>
                          </a:solidFill>
                          <a:latin typeface="Sora"/>
                          <a:ea typeface="Sora"/>
                          <a:cs typeface="Sora"/>
                          <a:sym typeface="Sora"/>
                        </a:rPr>
                        <a:t>35891656.003164</a:t>
                      </a:r>
                      <a:endParaRPr sz="2000"/>
                    </a:p>
                  </a:txBody>
                  <a:tcPr marT="91425" marB="91425" marR="91425" marL="91425"/>
                </a:tc>
              </a:tr>
            </a:tbl>
          </a:graphicData>
        </a:graphic>
      </p:graphicFrame>
      <p:sp>
        <p:nvSpPr>
          <p:cNvPr id="285" name="Google Shape;285;g161fc2a9166_0_24"/>
          <p:cNvSpPr txBox="1"/>
          <p:nvPr/>
        </p:nvSpPr>
        <p:spPr>
          <a:xfrm>
            <a:off x="7637400" y="4991100"/>
            <a:ext cx="4554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2000">
              <a:solidFill>
                <a:srgbClr val="103864"/>
              </a:solidFill>
              <a:latin typeface="Sora"/>
              <a:ea typeface="Sora"/>
              <a:cs typeface="Sora"/>
              <a:sym typeface="Sora"/>
            </a:endParaRPr>
          </a:p>
        </p:txBody>
      </p:sp>
      <p:sp>
        <p:nvSpPr>
          <p:cNvPr id="286" name="Google Shape;286;g161fc2a9166_0_24"/>
          <p:cNvSpPr txBox="1"/>
          <p:nvPr/>
        </p:nvSpPr>
        <p:spPr>
          <a:xfrm>
            <a:off x="401550" y="4375200"/>
            <a:ext cx="113889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000">
                <a:solidFill>
                  <a:srgbClr val="103864"/>
                </a:solidFill>
                <a:latin typeface="Sora"/>
                <a:ea typeface="Sora"/>
                <a:cs typeface="Sora"/>
                <a:sym typeface="Sora"/>
              </a:rPr>
              <a:t>Rentang varians dari nilai mean untuk asuransi tagihan perokok dan bukan perokok cukup besar. Akan tetapi ini nilai yang wajar karena nilai-nilai asuransi tagihan cenderung tinggi.</a:t>
            </a:r>
            <a:endParaRPr sz="2200">
              <a:solidFill>
                <a:srgbClr val="103864"/>
              </a:solidFill>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42ad2f6649_0_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61fc2a9166_0_80"/>
          <p:cNvSpPr txBox="1"/>
          <p:nvPr>
            <p:ph type="title"/>
          </p:nvPr>
        </p:nvSpPr>
        <p:spPr>
          <a:xfrm>
            <a:off x="388950" y="517525"/>
            <a:ext cx="11401500" cy="924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Proporsi semua anggota asuransi di tiap region</a:t>
            </a:r>
            <a:endParaRPr/>
          </a:p>
        </p:txBody>
      </p:sp>
      <p:sp>
        <p:nvSpPr>
          <p:cNvPr id="298" name="Google Shape;298;g161fc2a9166_0_80"/>
          <p:cNvSpPr txBox="1"/>
          <p:nvPr/>
        </p:nvSpPr>
        <p:spPr>
          <a:xfrm>
            <a:off x="401515" y="1584375"/>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Mentransformasi dataset dengan fungsi “groupby()” dari Pandas berdasarkan kolom region, kemudian memilih kolom region dan menghitung nilai-nilai tersebut dengan fungsi “count()” dari Python. </a:t>
            </a:r>
            <a:r>
              <a:rPr lang="en-US" sz="2000">
                <a:solidFill>
                  <a:srgbClr val="103864"/>
                </a:solidFill>
                <a:latin typeface="Sora"/>
                <a:ea typeface="Sora"/>
                <a:cs typeface="Sora"/>
                <a:sym typeface="Sora"/>
              </a:rPr>
              <a:t>Pandas dataframe ``groupby()`` method:</a:t>
            </a:r>
            <a:endParaRPr b="0" i="0" sz="2000" u="none" cap="none" strike="noStrike">
              <a:solidFill>
                <a:srgbClr val="103864"/>
              </a:solidFill>
              <a:latin typeface="Sora"/>
              <a:ea typeface="Sora"/>
              <a:cs typeface="Sora"/>
              <a:sym typeface="Sora"/>
            </a:endParaRPr>
          </a:p>
        </p:txBody>
      </p:sp>
      <p:sp>
        <p:nvSpPr>
          <p:cNvPr id="299" name="Google Shape;299;g161fc2a9166_0_80"/>
          <p:cNvSpPr txBox="1"/>
          <p:nvPr/>
        </p:nvSpPr>
        <p:spPr>
          <a:xfrm>
            <a:off x="477740" y="33714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Perhitungan di atas menghasilkan tabel berikut</a:t>
            </a:r>
            <a:r>
              <a:rPr lang="en-US" sz="2000">
                <a:solidFill>
                  <a:srgbClr val="103864"/>
                </a:solidFill>
                <a:latin typeface="Sora"/>
                <a:ea typeface="Sora"/>
                <a:cs typeface="Sora"/>
                <a:sym typeface="Sora"/>
              </a:rPr>
              <a:t>:</a:t>
            </a:r>
            <a:endParaRPr b="0" i="0" sz="2000" u="none" cap="none" strike="noStrike">
              <a:solidFill>
                <a:srgbClr val="103864"/>
              </a:solidFill>
              <a:latin typeface="Sora"/>
              <a:ea typeface="Sora"/>
              <a:cs typeface="Sora"/>
              <a:sym typeface="Sora"/>
            </a:endParaRPr>
          </a:p>
        </p:txBody>
      </p:sp>
      <p:pic>
        <p:nvPicPr>
          <p:cNvPr id="300" name="Google Shape;300;g161fc2a9166_0_80"/>
          <p:cNvPicPr preferRelativeResize="0"/>
          <p:nvPr/>
        </p:nvPicPr>
        <p:blipFill>
          <a:blip r:embed="rId3">
            <a:alphaModFix/>
          </a:blip>
          <a:stretch>
            <a:fillRect/>
          </a:stretch>
        </p:blipFill>
        <p:spPr>
          <a:xfrm>
            <a:off x="4481513" y="3850875"/>
            <a:ext cx="3381375" cy="1762125"/>
          </a:xfrm>
          <a:prstGeom prst="rect">
            <a:avLst/>
          </a:prstGeom>
          <a:noFill/>
          <a:ln>
            <a:noFill/>
          </a:ln>
        </p:spPr>
      </p:pic>
      <p:pic>
        <p:nvPicPr>
          <p:cNvPr id="301" name="Google Shape;301;g161fc2a9166_0_80"/>
          <p:cNvPicPr preferRelativeResize="0"/>
          <p:nvPr/>
        </p:nvPicPr>
        <p:blipFill>
          <a:blip r:embed="rId4">
            <a:alphaModFix/>
          </a:blip>
          <a:stretch>
            <a:fillRect/>
          </a:stretch>
        </p:blipFill>
        <p:spPr>
          <a:xfrm>
            <a:off x="2438400" y="2673375"/>
            <a:ext cx="7373821" cy="482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42ad2f6649_0_104"/>
          <p:cNvSpPr txBox="1"/>
          <p:nvPr>
            <p:ph type="title"/>
          </p:nvPr>
        </p:nvSpPr>
        <p:spPr>
          <a:xfrm>
            <a:off x="388949" y="60325"/>
            <a:ext cx="9457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Proporsi semua anggota asuransi di tiap region </a:t>
            </a:r>
            <a:r>
              <a:rPr lang="en-US"/>
              <a:t>(lanjutan)</a:t>
            </a:r>
            <a:endParaRPr/>
          </a:p>
        </p:txBody>
      </p:sp>
      <p:sp>
        <p:nvSpPr>
          <p:cNvPr id="307" name="Google Shape;307;g142ad2f6649_0_104"/>
          <p:cNvSpPr txBox="1"/>
          <p:nvPr/>
        </p:nvSpPr>
        <p:spPr>
          <a:xfrm>
            <a:off x="401515" y="13557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Proporsi didapatkan dengan membagi jumlah nilai di tiap-tiap region dengan nilai totalnya, berikut syntax yang dapat digunakan</a:t>
            </a:r>
            <a:endParaRPr sz="2000">
              <a:solidFill>
                <a:srgbClr val="103864"/>
              </a:solidFill>
              <a:latin typeface="Sora"/>
              <a:ea typeface="Sora"/>
              <a:cs typeface="Sora"/>
              <a:sym typeface="Sora"/>
            </a:endParaRPr>
          </a:p>
        </p:txBody>
      </p:sp>
      <p:sp>
        <p:nvSpPr>
          <p:cNvPr id="308" name="Google Shape;308;g142ad2f6649_0_104"/>
          <p:cNvSpPr txBox="1"/>
          <p:nvPr/>
        </p:nvSpPr>
        <p:spPr>
          <a:xfrm>
            <a:off x="401525" y="2821675"/>
            <a:ext cx="113889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 perhitungan di atas adalah</a:t>
            </a:r>
            <a:endParaRPr sz="2000">
              <a:solidFill>
                <a:srgbClr val="103864"/>
              </a:solidFill>
              <a:latin typeface="Sora"/>
              <a:ea typeface="Sora"/>
              <a:cs typeface="Sora"/>
              <a:sym typeface="Sora"/>
            </a:endParaRPr>
          </a:p>
        </p:txBody>
      </p:sp>
      <p:pic>
        <p:nvPicPr>
          <p:cNvPr id="309" name="Google Shape;309;g142ad2f6649_0_104"/>
          <p:cNvPicPr preferRelativeResize="0"/>
          <p:nvPr/>
        </p:nvPicPr>
        <p:blipFill>
          <a:blip r:embed="rId3">
            <a:alphaModFix/>
          </a:blip>
          <a:stretch>
            <a:fillRect/>
          </a:stretch>
        </p:blipFill>
        <p:spPr>
          <a:xfrm>
            <a:off x="3167075" y="2192243"/>
            <a:ext cx="5765275" cy="477032"/>
          </a:xfrm>
          <a:prstGeom prst="rect">
            <a:avLst/>
          </a:prstGeom>
          <a:noFill/>
          <a:ln>
            <a:noFill/>
          </a:ln>
        </p:spPr>
      </p:pic>
      <p:pic>
        <p:nvPicPr>
          <p:cNvPr id="310" name="Google Shape;310;g142ad2f6649_0_104"/>
          <p:cNvPicPr preferRelativeResize="0"/>
          <p:nvPr/>
        </p:nvPicPr>
        <p:blipFill>
          <a:blip r:embed="rId4">
            <a:alphaModFix/>
          </a:blip>
          <a:stretch>
            <a:fillRect/>
          </a:stretch>
        </p:blipFill>
        <p:spPr>
          <a:xfrm>
            <a:off x="1598875" y="3466675"/>
            <a:ext cx="3895525" cy="2251450"/>
          </a:xfrm>
          <a:prstGeom prst="rect">
            <a:avLst/>
          </a:prstGeom>
          <a:noFill/>
          <a:ln>
            <a:noFill/>
          </a:ln>
        </p:spPr>
      </p:pic>
      <p:sp>
        <p:nvSpPr>
          <p:cNvPr id="311" name="Google Shape;311;g142ad2f6649_0_104"/>
          <p:cNvSpPr txBox="1"/>
          <p:nvPr/>
        </p:nvSpPr>
        <p:spPr>
          <a:xfrm>
            <a:off x="5643375" y="3475500"/>
            <a:ext cx="59796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Jika di samping dibentuk menjadi persentase:</a:t>
            </a:r>
            <a:endParaRPr sz="2000">
              <a:solidFill>
                <a:srgbClr val="103864"/>
              </a:solidFill>
              <a:latin typeface="Sora"/>
              <a:ea typeface="Sora"/>
              <a:cs typeface="Sora"/>
              <a:sym typeface="Sora"/>
            </a:endParaRPr>
          </a:p>
          <a:p>
            <a:pPr indent="-355600" lvl="1" marL="9144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Northeast: 24.215%</a:t>
            </a:r>
            <a:endParaRPr sz="2000">
              <a:solidFill>
                <a:srgbClr val="103864"/>
              </a:solidFill>
              <a:latin typeface="Sora"/>
              <a:ea typeface="Sora"/>
              <a:cs typeface="Sora"/>
              <a:sym typeface="Sora"/>
            </a:endParaRPr>
          </a:p>
          <a:p>
            <a:pPr indent="-355600" lvl="1" marL="9144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Northwest: 24.29%</a:t>
            </a:r>
            <a:endParaRPr sz="2000">
              <a:solidFill>
                <a:srgbClr val="103864"/>
              </a:solidFill>
              <a:latin typeface="Sora"/>
              <a:ea typeface="Sora"/>
              <a:cs typeface="Sora"/>
              <a:sym typeface="Sora"/>
            </a:endParaRPr>
          </a:p>
          <a:p>
            <a:pPr indent="-355600" lvl="1" marL="9144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Southeast: 27.2%</a:t>
            </a:r>
            <a:endParaRPr sz="2000">
              <a:solidFill>
                <a:srgbClr val="103864"/>
              </a:solidFill>
              <a:latin typeface="Sora"/>
              <a:ea typeface="Sora"/>
              <a:cs typeface="Sora"/>
              <a:sym typeface="Sora"/>
            </a:endParaRPr>
          </a:p>
          <a:p>
            <a:pPr indent="-355600" lvl="1" marL="9144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Southwest</a:t>
            </a:r>
            <a:r>
              <a:rPr lang="en-US" sz="2000">
                <a:solidFill>
                  <a:srgbClr val="103864"/>
                </a:solidFill>
                <a:latin typeface="Sora"/>
                <a:ea typeface="Sora"/>
                <a:cs typeface="Sora"/>
                <a:sym typeface="Sora"/>
              </a:rPr>
              <a:t>: 24.29% </a:t>
            </a:r>
            <a:endParaRPr sz="2000">
              <a:solidFill>
                <a:srgbClr val="103864"/>
              </a:solidFill>
              <a:latin typeface="Sora"/>
              <a:ea typeface="Sora"/>
              <a:cs typeface="Sora"/>
              <a:sym typeface="S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42ad2f6649_0_99"/>
          <p:cNvSpPr txBox="1"/>
          <p:nvPr>
            <p:ph type="title"/>
          </p:nvPr>
        </p:nvSpPr>
        <p:spPr>
          <a:xfrm>
            <a:off x="388950" y="441325"/>
            <a:ext cx="11401500" cy="924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Proporsi perokok dan bukan perokok</a:t>
            </a:r>
            <a:endParaRPr/>
          </a:p>
        </p:txBody>
      </p:sp>
      <p:sp>
        <p:nvSpPr>
          <p:cNvPr id="317" name="Google Shape;317;g142ad2f6649_0_99"/>
          <p:cNvSpPr txBox="1"/>
          <p:nvPr/>
        </p:nvSpPr>
        <p:spPr>
          <a:xfrm>
            <a:off x="401515" y="1584375"/>
            <a:ext cx="11388900" cy="10158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Mentransformasi dataset dengan fungsi “groupby()” dari Pandas berdasarkan kolom smoker, kemudian memilih kolom smoker dan menghitung nilai-nilai tersebut dengan fungsi “count()” dari Python</a:t>
            </a:r>
            <a:endParaRPr sz="2000">
              <a:solidFill>
                <a:srgbClr val="103864"/>
              </a:solidFill>
              <a:latin typeface="Sora"/>
              <a:ea typeface="Sora"/>
              <a:cs typeface="Sora"/>
              <a:sym typeface="Sora"/>
            </a:endParaRPr>
          </a:p>
        </p:txBody>
      </p:sp>
      <p:sp>
        <p:nvSpPr>
          <p:cNvPr id="318" name="Google Shape;318;g142ad2f6649_0_99"/>
          <p:cNvSpPr txBox="1"/>
          <p:nvPr/>
        </p:nvSpPr>
        <p:spPr>
          <a:xfrm>
            <a:off x="401540" y="4216100"/>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r>
              <a:rPr b="0" i="0" lang="en-US" sz="2000" u="none" cap="none" strike="noStrike">
                <a:solidFill>
                  <a:srgbClr val="103864"/>
                </a:solidFill>
                <a:latin typeface="Sora"/>
                <a:ea typeface="Sora"/>
                <a:cs typeface="Sora"/>
                <a:sym typeface="Sora"/>
              </a:rPr>
              <a:t>:</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Proporsi</a:t>
            </a:r>
            <a:r>
              <a:rPr lang="en-US" sz="2000">
                <a:solidFill>
                  <a:srgbClr val="103864"/>
                </a:solidFill>
                <a:latin typeface="Sora"/>
                <a:ea typeface="Sora"/>
                <a:cs typeface="Sora"/>
                <a:sym typeface="Sora"/>
              </a:rPr>
              <a:t> bukan perokok 0.795217 (79.5217%)</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Proporsi perokok 0.204783 (20.4783%). </a:t>
            </a:r>
            <a:endParaRPr sz="2000">
              <a:solidFill>
                <a:srgbClr val="103864"/>
              </a:solidFill>
              <a:latin typeface="Sora"/>
              <a:ea typeface="Sora"/>
              <a:cs typeface="Sora"/>
              <a:sym typeface="Sora"/>
            </a:endParaRPr>
          </a:p>
        </p:txBody>
      </p:sp>
      <p:pic>
        <p:nvPicPr>
          <p:cNvPr id="319" name="Google Shape;319;g142ad2f6649_0_99"/>
          <p:cNvPicPr preferRelativeResize="0"/>
          <p:nvPr/>
        </p:nvPicPr>
        <p:blipFill>
          <a:blip r:embed="rId3">
            <a:alphaModFix/>
          </a:blip>
          <a:stretch>
            <a:fillRect/>
          </a:stretch>
        </p:blipFill>
        <p:spPr>
          <a:xfrm>
            <a:off x="1422450" y="2676375"/>
            <a:ext cx="9432413" cy="1325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451da43991_0_10"/>
          <p:cNvSpPr txBox="1"/>
          <p:nvPr>
            <p:ph type="title"/>
          </p:nvPr>
        </p:nvSpPr>
        <p:spPr>
          <a:xfrm>
            <a:off x="388950" y="136525"/>
            <a:ext cx="88407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03864"/>
              </a:buClr>
              <a:buSzPct val="100000"/>
              <a:buFont typeface="Sora"/>
              <a:buNone/>
            </a:pPr>
            <a:r>
              <a:rPr lang="en-US"/>
              <a:t>Nilai peluang seorang anggota asuransi adalah perempuan jika diketahui dia adalah perokok</a:t>
            </a:r>
            <a:endParaRPr/>
          </a:p>
        </p:txBody>
      </p:sp>
      <p:sp>
        <p:nvSpPr>
          <p:cNvPr id="325" name="Google Shape;325;g1451da43991_0_10"/>
          <p:cNvSpPr txBox="1"/>
          <p:nvPr/>
        </p:nvSpPr>
        <p:spPr>
          <a:xfrm>
            <a:off x="401515" y="1431975"/>
            <a:ext cx="11388900" cy="1939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Menggunakan conditional probability.</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Mencari data total perokok dengan menyaring kolom perokok dengan parameter “yes”, dan kemudian dihitung dengan fungsi “count()”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data berdasarkan kolom sex dan smoker dengan parameter “female” dan “yes”, mengambil nilai kolom smoker dari hasil saringan dan kemudian di hitung jumlah data yang ada untuk kemudian dibagi dengan nilai total perokok.</a:t>
            </a:r>
            <a:endParaRPr sz="2000">
              <a:solidFill>
                <a:srgbClr val="103864"/>
              </a:solidFill>
              <a:latin typeface="Sora"/>
              <a:ea typeface="Sora"/>
              <a:cs typeface="Sora"/>
              <a:sym typeface="Sora"/>
            </a:endParaRPr>
          </a:p>
        </p:txBody>
      </p:sp>
      <p:sp>
        <p:nvSpPr>
          <p:cNvPr id="326" name="Google Shape;326;g1451da43991_0_10"/>
          <p:cNvSpPr txBox="1"/>
          <p:nvPr/>
        </p:nvSpPr>
        <p:spPr>
          <a:xfrm>
            <a:off x="401540" y="5083900"/>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Result:</a:t>
            </a:r>
            <a:endParaRPr b="0"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rPr lang="en-US" sz="2000">
                <a:solidFill>
                  <a:srgbClr val="103864"/>
                </a:solidFill>
                <a:latin typeface="Sora"/>
                <a:ea typeface="Sora"/>
                <a:cs typeface="Sora"/>
                <a:sym typeface="Sora"/>
              </a:rPr>
              <a:t>The probability of an insurance member is female given she is a smoker is 0.41971 or 41.971%</a:t>
            </a:r>
            <a:endParaRPr sz="2000">
              <a:solidFill>
                <a:srgbClr val="103864"/>
              </a:solidFill>
              <a:latin typeface="Sora"/>
              <a:ea typeface="Sora"/>
              <a:cs typeface="Sora"/>
              <a:sym typeface="Sora"/>
            </a:endParaRPr>
          </a:p>
        </p:txBody>
      </p:sp>
      <p:pic>
        <p:nvPicPr>
          <p:cNvPr id="327" name="Google Shape;327;g1451da43991_0_10"/>
          <p:cNvPicPr preferRelativeResize="0"/>
          <p:nvPr/>
        </p:nvPicPr>
        <p:blipFill>
          <a:blip r:embed="rId3">
            <a:alphaModFix/>
          </a:blip>
          <a:stretch>
            <a:fillRect/>
          </a:stretch>
        </p:blipFill>
        <p:spPr>
          <a:xfrm>
            <a:off x="1681575" y="3555375"/>
            <a:ext cx="9324014" cy="115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Introduction</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Dataset</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Descriptive Statistic Analysis</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Categorical Variables Analysis</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Continuous Variables Analysis</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Variables Correlation</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Hypothesis Testing</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Conclusion</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451da43991_0_15"/>
          <p:cNvSpPr txBox="1"/>
          <p:nvPr>
            <p:ph type="title"/>
          </p:nvPr>
        </p:nvSpPr>
        <p:spPr>
          <a:xfrm>
            <a:off x="388950" y="212725"/>
            <a:ext cx="9234600" cy="1115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Nilai peluang seorang anggota asuransi adalah laki-laki jika diketahui dia adalah perokok</a:t>
            </a:r>
            <a:endParaRPr/>
          </a:p>
        </p:txBody>
      </p:sp>
      <p:sp>
        <p:nvSpPr>
          <p:cNvPr id="333" name="Google Shape;333;g1451da43991_0_15"/>
          <p:cNvSpPr txBox="1"/>
          <p:nvPr/>
        </p:nvSpPr>
        <p:spPr>
          <a:xfrm>
            <a:off x="401515" y="1584375"/>
            <a:ext cx="11388900" cy="19395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Menggunakan conditional probability.</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Mencari data total perokok dengan menyaring kolom perokok dengan parameter “yes”, dan kemudian dihitung dengan fungsi “count()”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data berdasarkan kolom sex dan smoker dengan parameter “male” dan “yes”, mengambil nilai kolom smoker dari hasil saringan dan kemudian di hitung jumlah data yang ada untuk kemudian dibagi dengan nilai total perokok.</a:t>
            </a:r>
            <a:endParaRPr sz="2000">
              <a:solidFill>
                <a:srgbClr val="103864"/>
              </a:solidFill>
              <a:latin typeface="Sora"/>
              <a:ea typeface="Sora"/>
              <a:cs typeface="Sora"/>
              <a:sym typeface="Sora"/>
            </a:endParaRPr>
          </a:p>
        </p:txBody>
      </p:sp>
      <p:pic>
        <p:nvPicPr>
          <p:cNvPr id="334" name="Google Shape;334;g1451da43991_0_15"/>
          <p:cNvPicPr preferRelativeResize="0"/>
          <p:nvPr/>
        </p:nvPicPr>
        <p:blipFill>
          <a:blip r:embed="rId3">
            <a:alphaModFix/>
          </a:blip>
          <a:stretch>
            <a:fillRect/>
          </a:stretch>
        </p:blipFill>
        <p:spPr>
          <a:xfrm>
            <a:off x="1971675" y="3752475"/>
            <a:ext cx="8248650" cy="1019175"/>
          </a:xfrm>
          <a:prstGeom prst="rect">
            <a:avLst/>
          </a:prstGeom>
          <a:noFill/>
          <a:ln>
            <a:noFill/>
          </a:ln>
        </p:spPr>
      </p:pic>
      <p:sp>
        <p:nvSpPr>
          <p:cNvPr id="335" name="Google Shape;335;g1451da43991_0_15"/>
          <p:cNvSpPr txBox="1"/>
          <p:nvPr/>
        </p:nvSpPr>
        <p:spPr>
          <a:xfrm>
            <a:off x="401540" y="5000250"/>
            <a:ext cx="11388900" cy="10158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Result:</a:t>
            </a:r>
            <a:endParaRPr sz="2000">
              <a:solidFill>
                <a:srgbClr val="103864"/>
              </a:solidFill>
              <a:latin typeface="Sora"/>
              <a:ea typeface="Sora"/>
              <a:cs typeface="Sora"/>
              <a:sym typeface="Sora"/>
            </a:endParaRPr>
          </a:p>
          <a:p>
            <a:pPr indent="0" lvl="0" marL="457200" rtl="0" algn="l">
              <a:spcBef>
                <a:spcPts val="0"/>
              </a:spcBef>
              <a:spcAft>
                <a:spcPts val="0"/>
              </a:spcAft>
              <a:buNone/>
            </a:pPr>
            <a:r>
              <a:rPr lang="en-US" sz="2000">
                <a:solidFill>
                  <a:srgbClr val="103864"/>
                </a:solidFill>
                <a:latin typeface="Sora"/>
                <a:ea typeface="Sora"/>
                <a:cs typeface="Sora"/>
                <a:sym typeface="Sora"/>
              </a:rPr>
              <a:t>The probability of an insurance member is a male given he is a smoker is 0.58029 or 58.029%</a:t>
            </a:r>
            <a:endParaRPr sz="2000">
              <a:solidFill>
                <a:srgbClr val="103864"/>
              </a:solidFill>
              <a:latin typeface="Sora"/>
              <a:ea typeface="Sora"/>
              <a:cs typeface="Sora"/>
              <a:sym typeface="S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60e3851ee7_0_3"/>
          <p:cNvSpPr txBox="1"/>
          <p:nvPr>
            <p:ph type="title"/>
          </p:nvPr>
        </p:nvSpPr>
        <p:spPr>
          <a:xfrm>
            <a:off x="388948" y="136525"/>
            <a:ext cx="7897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Nilai tagihan asuransi tertinggi berdasarkan Gender/Sex</a:t>
            </a:r>
            <a:endParaRPr/>
          </a:p>
        </p:txBody>
      </p:sp>
      <p:sp>
        <p:nvSpPr>
          <p:cNvPr id="341" name="Google Shape;341;g160e3851ee7_0_3"/>
          <p:cNvSpPr txBox="1"/>
          <p:nvPr/>
        </p:nvSpPr>
        <p:spPr>
          <a:xfrm>
            <a:off x="401515" y="1584375"/>
            <a:ext cx="11388900" cy="10158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Gunakan nilai rata-rata karena lebih representatif daripada nilai maximum.</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data pada kolom sex dengan parameter “male” dan “female” untuk masing-masing kategori, dan kemudian pilih kolom charges.</a:t>
            </a:r>
            <a:endParaRPr sz="2000">
              <a:solidFill>
                <a:srgbClr val="103864"/>
              </a:solidFill>
              <a:latin typeface="Sora"/>
              <a:ea typeface="Sora"/>
              <a:cs typeface="Sora"/>
              <a:sym typeface="Sora"/>
            </a:endParaRPr>
          </a:p>
        </p:txBody>
      </p:sp>
      <p:pic>
        <p:nvPicPr>
          <p:cNvPr id="342" name="Google Shape;342;g160e3851ee7_0_3"/>
          <p:cNvPicPr preferRelativeResize="0"/>
          <p:nvPr/>
        </p:nvPicPr>
        <p:blipFill>
          <a:blip r:embed="rId3">
            <a:alphaModFix/>
          </a:blip>
          <a:stretch>
            <a:fillRect/>
          </a:stretch>
        </p:blipFill>
        <p:spPr>
          <a:xfrm>
            <a:off x="3547387" y="2572500"/>
            <a:ext cx="5097175" cy="1148254"/>
          </a:xfrm>
          <a:prstGeom prst="rect">
            <a:avLst/>
          </a:prstGeom>
          <a:noFill/>
          <a:ln>
            <a:noFill/>
          </a:ln>
        </p:spPr>
      </p:pic>
      <p:pic>
        <p:nvPicPr>
          <p:cNvPr id="343" name="Google Shape;343;g160e3851ee7_0_3"/>
          <p:cNvPicPr preferRelativeResize="0"/>
          <p:nvPr/>
        </p:nvPicPr>
        <p:blipFill>
          <a:blip r:embed="rId4">
            <a:alphaModFix/>
          </a:blip>
          <a:stretch>
            <a:fillRect/>
          </a:stretch>
        </p:blipFill>
        <p:spPr>
          <a:xfrm>
            <a:off x="3625125" y="4245675"/>
            <a:ext cx="5097174" cy="1109275"/>
          </a:xfrm>
          <a:prstGeom prst="rect">
            <a:avLst/>
          </a:prstGeom>
          <a:noFill/>
          <a:ln>
            <a:noFill/>
          </a:ln>
        </p:spPr>
      </p:pic>
      <p:sp>
        <p:nvSpPr>
          <p:cNvPr id="344" name="Google Shape;344;g160e3851ee7_0_3"/>
          <p:cNvSpPr txBox="1"/>
          <p:nvPr/>
        </p:nvSpPr>
        <p:spPr>
          <a:xfrm>
            <a:off x="401553" y="3845475"/>
            <a:ext cx="11388900" cy="4002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Cari rata-rata dari hasil saringan di atas dengan fungsi “mean”dari numpy</a:t>
            </a:r>
            <a:endParaRPr sz="2000">
              <a:solidFill>
                <a:srgbClr val="103864"/>
              </a:solidFill>
              <a:latin typeface="Sora"/>
              <a:ea typeface="Sora"/>
              <a:cs typeface="Sora"/>
              <a:sym typeface="Sora"/>
            </a:endParaRPr>
          </a:p>
        </p:txBody>
      </p:sp>
      <p:sp>
        <p:nvSpPr>
          <p:cNvPr id="345" name="Google Shape;345;g160e3851ee7_0_3"/>
          <p:cNvSpPr txBox="1"/>
          <p:nvPr/>
        </p:nvSpPr>
        <p:spPr>
          <a:xfrm>
            <a:off x="401503" y="5354950"/>
            <a:ext cx="11388900" cy="10158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Rata-rata asuransi perempuan: 12569.57884</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Rata-rata asuransi laki-laki: 13956.75118</a:t>
            </a:r>
            <a:endParaRPr sz="2000">
              <a:solidFill>
                <a:srgbClr val="103864"/>
              </a:solidFill>
              <a:latin typeface="Sora"/>
              <a:ea typeface="Sora"/>
              <a:cs typeface="Sora"/>
              <a:sym typeface="S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60e3851ee7_0_19"/>
          <p:cNvSpPr txBox="1"/>
          <p:nvPr>
            <p:ph type="title"/>
          </p:nvPr>
        </p:nvSpPr>
        <p:spPr>
          <a:xfrm>
            <a:off x="388950" y="441325"/>
            <a:ext cx="8802900" cy="91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 for Categorical Variable</a:t>
            </a:r>
            <a:endParaRPr/>
          </a:p>
        </p:txBody>
      </p:sp>
      <p:sp>
        <p:nvSpPr>
          <p:cNvPr id="351" name="Google Shape;351;g160e3851ee7_0_19"/>
          <p:cNvSpPr txBox="1"/>
          <p:nvPr/>
        </p:nvSpPr>
        <p:spPr>
          <a:xfrm>
            <a:off x="401525" y="1355775"/>
            <a:ext cx="11388900" cy="4002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Nilai proporsi tiap region adalah</a:t>
            </a:r>
            <a:r>
              <a:rPr lang="en-US" sz="2000">
                <a:solidFill>
                  <a:srgbClr val="103864"/>
                </a:solidFill>
                <a:latin typeface="Sora"/>
                <a:ea typeface="Sora"/>
                <a:cs typeface="Sora"/>
                <a:sym typeface="Sora"/>
              </a:rPr>
              <a:t>:</a:t>
            </a:r>
            <a:endParaRPr sz="2000">
              <a:solidFill>
                <a:srgbClr val="103864"/>
              </a:solidFill>
              <a:latin typeface="Sora"/>
              <a:ea typeface="Sora"/>
              <a:cs typeface="Sora"/>
              <a:sym typeface="Sora"/>
            </a:endParaRPr>
          </a:p>
        </p:txBody>
      </p:sp>
      <p:graphicFrame>
        <p:nvGraphicFramePr>
          <p:cNvPr id="352" name="Google Shape;352;g160e3851ee7_0_19"/>
          <p:cNvGraphicFramePr/>
          <p:nvPr/>
        </p:nvGraphicFramePr>
        <p:xfrm>
          <a:off x="2612500" y="1912400"/>
          <a:ext cx="3000000" cy="3000000"/>
        </p:xfrm>
        <a:graphic>
          <a:graphicData uri="http://schemas.openxmlformats.org/drawingml/2006/table">
            <a:tbl>
              <a:tblPr>
                <a:noFill/>
                <a:tableStyleId>{0C97EEE6-A8CB-4C1B-A371-3DF5D305C3A2}</a:tableStyleId>
              </a:tblPr>
              <a:tblGrid>
                <a:gridCol w="2577900"/>
                <a:gridCol w="2349100"/>
                <a:gridCol w="2615175"/>
              </a:tblGrid>
              <a:tr h="397175">
                <a:tc>
                  <a:txBody>
                    <a:bodyPr/>
                    <a:lstStyle/>
                    <a:p>
                      <a:pPr indent="0" lvl="0" marL="0" rtl="0" algn="l">
                        <a:lnSpc>
                          <a:spcPct val="150000"/>
                        </a:lnSpc>
                        <a:spcBef>
                          <a:spcPts val="0"/>
                        </a:spcBef>
                        <a:spcAft>
                          <a:spcPts val="0"/>
                        </a:spcAft>
                        <a:buNone/>
                      </a:pPr>
                      <a:r>
                        <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Proporsi</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Presentase</a:t>
                      </a:r>
                      <a:endParaRPr sz="1800">
                        <a:latin typeface="Sora"/>
                        <a:ea typeface="Sora"/>
                        <a:cs typeface="Sora"/>
                        <a:sym typeface="Sora"/>
                      </a:endParaRPr>
                    </a:p>
                  </a:txBody>
                  <a:tcPr marT="91425" marB="91425" marR="91425" marL="91425"/>
                </a:tc>
              </a:tr>
              <a:tr h="397175">
                <a:tc>
                  <a:txBody>
                    <a:bodyPr/>
                    <a:lstStyle/>
                    <a:p>
                      <a:pPr indent="0" lvl="0" marL="0" rtl="0" algn="l">
                        <a:lnSpc>
                          <a:spcPct val="150000"/>
                        </a:lnSpc>
                        <a:spcBef>
                          <a:spcPts val="0"/>
                        </a:spcBef>
                        <a:spcAft>
                          <a:spcPts val="0"/>
                        </a:spcAft>
                        <a:buNone/>
                      </a:pPr>
                      <a:r>
                        <a:rPr lang="en-US" sz="1800">
                          <a:latin typeface="Sora"/>
                          <a:ea typeface="Sora"/>
                          <a:cs typeface="Sora"/>
                          <a:sym typeface="Sora"/>
                        </a:rPr>
                        <a:t>northeast</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0.242152</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24.2152%</a:t>
                      </a:r>
                      <a:endParaRPr sz="1800">
                        <a:latin typeface="Sora"/>
                        <a:ea typeface="Sora"/>
                        <a:cs typeface="Sora"/>
                        <a:sym typeface="Sora"/>
                      </a:endParaRPr>
                    </a:p>
                  </a:txBody>
                  <a:tcPr marT="91425" marB="91425" marR="91425" marL="91425"/>
                </a:tc>
              </a:tr>
              <a:tr h="397175">
                <a:tc>
                  <a:txBody>
                    <a:bodyPr/>
                    <a:lstStyle/>
                    <a:p>
                      <a:pPr indent="0" lvl="0" marL="0" rtl="0" algn="l">
                        <a:lnSpc>
                          <a:spcPct val="150000"/>
                        </a:lnSpc>
                        <a:spcBef>
                          <a:spcPts val="0"/>
                        </a:spcBef>
                        <a:spcAft>
                          <a:spcPts val="0"/>
                        </a:spcAft>
                        <a:buNone/>
                      </a:pPr>
                      <a:r>
                        <a:rPr lang="en-US" sz="1800">
                          <a:latin typeface="Sora"/>
                          <a:ea typeface="Sora"/>
                          <a:cs typeface="Sora"/>
                          <a:sym typeface="Sora"/>
                        </a:rPr>
                        <a:t>northwest</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0.242900</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24.29%</a:t>
                      </a:r>
                      <a:endParaRPr sz="1800">
                        <a:latin typeface="Sora"/>
                        <a:ea typeface="Sora"/>
                        <a:cs typeface="Sora"/>
                        <a:sym typeface="Sora"/>
                      </a:endParaRPr>
                    </a:p>
                  </a:txBody>
                  <a:tcPr marT="91425" marB="91425" marR="91425" marL="91425"/>
                </a:tc>
              </a:tr>
              <a:tr h="398025">
                <a:tc>
                  <a:txBody>
                    <a:bodyPr/>
                    <a:lstStyle/>
                    <a:p>
                      <a:pPr indent="0" lvl="0" marL="0" rtl="0" algn="l">
                        <a:lnSpc>
                          <a:spcPct val="150000"/>
                        </a:lnSpc>
                        <a:spcBef>
                          <a:spcPts val="0"/>
                        </a:spcBef>
                        <a:spcAft>
                          <a:spcPts val="0"/>
                        </a:spcAft>
                        <a:buNone/>
                      </a:pPr>
                      <a:r>
                        <a:rPr lang="en-US" sz="1800">
                          <a:latin typeface="Sora"/>
                          <a:ea typeface="Sora"/>
                          <a:cs typeface="Sora"/>
                          <a:sym typeface="Sora"/>
                        </a:rPr>
                        <a:t>southeast</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0.272</a:t>
                      </a:r>
                      <a:r>
                        <a:rPr lang="en-US" sz="1800">
                          <a:latin typeface="Sora"/>
                          <a:ea typeface="Sora"/>
                          <a:cs typeface="Sora"/>
                          <a:sym typeface="Sora"/>
                        </a:rPr>
                        <a:t>048</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27.21048%</a:t>
                      </a:r>
                      <a:endParaRPr sz="1800">
                        <a:latin typeface="Sora"/>
                        <a:ea typeface="Sora"/>
                        <a:cs typeface="Sora"/>
                        <a:sym typeface="Sora"/>
                      </a:endParaRPr>
                    </a:p>
                  </a:txBody>
                  <a:tcPr marT="91425" marB="91425" marR="91425" marL="91425"/>
                </a:tc>
              </a:tr>
              <a:tr h="362525">
                <a:tc>
                  <a:txBody>
                    <a:bodyPr/>
                    <a:lstStyle/>
                    <a:p>
                      <a:pPr indent="0" lvl="0" marL="0" rtl="0" algn="l">
                        <a:lnSpc>
                          <a:spcPct val="150000"/>
                        </a:lnSpc>
                        <a:spcBef>
                          <a:spcPts val="0"/>
                        </a:spcBef>
                        <a:spcAft>
                          <a:spcPts val="0"/>
                        </a:spcAft>
                        <a:buNone/>
                      </a:pPr>
                      <a:r>
                        <a:rPr lang="en-US" sz="1800">
                          <a:latin typeface="Sora"/>
                          <a:ea typeface="Sora"/>
                          <a:cs typeface="Sora"/>
                          <a:sym typeface="Sora"/>
                        </a:rPr>
                        <a:t>southwest</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0.242900</a:t>
                      </a:r>
                      <a:endParaRPr sz="1800">
                        <a:latin typeface="Sora"/>
                        <a:ea typeface="Sora"/>
                        <a:cs typeface="Sora"/>
                        <a:sym typeface="Sora"/>
                      </a:endParaRPr>
                    </a:p>
                  </a:txBody>
                  <a:tcPr marT="91425" marB="91425" marR="91425" marL="91425"/>
                </a:tc>
                <a:tc>
                  <a:txBody>
                    <a:bodyPr/>
                    <a:lstStyle/>
                    <a:p>
                      <a:pPr indent="0" lvl="0" marL="0" rtl="0" algn="l">
                        <a:lnSpc>
                          <a:spcPct val="150000"/>
                        </a:lnSpc>
                        <a:spcBef>
                          <a:spcPts val="0"/>
                        </a:spcBef>
                        <a:spcAft>
                          <a:spcPts val="0"/>
                        </a:spcAft>
                        <a:buNone/>
                      </a:pPr>
                      <a:r>
                        <a:rPr lang="en-US" sz="1800">
                          <a:latin typeface="Sora"/>
                          <a:ea typeface="Sora"/>
                          <a:cs typeface="Sora"/>
                          <a:sym typeface="Sora"/>
                        </a:rPr>
                        <a:t>24.29%</a:t>
                      </a:r>
                      <a:endParaRPr sz="1800">
                        <a:latin typeface="Sora"/>
                        <a:ea typeface="Sora"/>
                        <a:cs typeface="Sora"/>
                        <a:sym typeface="Sora"/>
                      </a:endParaRPr>
                    </a:p>
                  </a:txBody>
                  <a:tcPr marT="91425" marB="91425" marR="91425" marL="91425"/>
                </a:tc>
              </a:tr>
            </a:tbl>
          </a:graphicData>
        </a:graphic>
      </p:graphicFrame>
      <p:sp>
        <p:nvSpPr>
          <p:cNvPr id="353" name="Google Shape;353;g160e3851ee7_0_19"/>
          <p:cNvSpPr txBox="1"/>
          <p:nvPr/>
        </p:nvSpPr>
        <p:spPr>
          <a:xfrm>
            <a:off x="401550" y="4583275"/>
            <a:ext cx="11388900" cy="10158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Dari hasil di atas bisa dikatakan bahwa sebaran anggota asuransi cukup merata di 3 region karena proporsinya sekitar 24.2 % dan juga sedikit lebih banyak anggota asuransi ada di region southeast dengan presentase 27.21048%.</a:t>
            </a:r>
            <a:endParaRPr sz="2000">
              <a:solidFill>
                <a:srgbClr val="103864"/>
              </a:solidFill>
              <a:latin typeface="Sora"/>
              <a:ea typeface="Sora"/>
              <a:cs typeface="Sora"/>
              <a:sym typeface="So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61fc2a9166_0_66"/>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 for Categorical Variable (Cont’d…)</a:t>
            </a:r>
            <a:endParaRPr/>
          </a:p>
        </p:txBody>
      </p:sp>
      <p:sp>
        <p:nvSpPr>
          <p:cNvPr id="359" name="Google Shape;359;g161fc2a9166_0_66"/>
          <p:cNvSpPr txBox="1"/>
          <p:nvPr/>
        </p:nvSpPr>
        <p:spPr>
          <a:xfrm>
            <a:off x="401515" y="1584375"/>
            <a:ext cx="11388900" cy="37866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Proporsi perokok adalah </a:t>
            </a:r>
            <a:r>
              <a:rPr lang="en-US" sz="2000">
                <a:solidFill>
                  <a:srgbClr val="103864"/>
                </a:solidFill>
                <a:latin typeface="Sora"/>
                <a:ea typeface="Sora"/>
                <a:cs typeface="Sora"/>
                <a:sym typeface="Sora"/>
              </a:rPr>
              <a:t>0.795217 (79.5217%) sedangkan yang bukan perokok adalah 0.204783 (20.4783%). Berarti jumlah proporsi bukan perokok lebih banyak daripada perokok.</a:t>
            </a:r>
            <a:endParaRPr sz="2000">
              <a:solidFill>
                <a:srgbClr val="103864"/>
              </a:solidFill>
              <a:latin typeface="Sora"/>
              <a:ea typeface="Sora"/>
              <a:cs typeface="Sora"/>
              <a:sym typeface="Sora"/>
            </a:endParaRPr>
          </a:p>
          <a:p>
            <a:pPr indent="0" lvl="0" marL="914400" rtl="0" algn="l">
              <a:spcBef>
                <a:spcPts val="0"/>
              </a:spcBef>
              <a:spcAft>
                <a:spcPts val="0"/>
              </a:spcAft>
              <a:buNone/>
            </a:pPr>
            <a:r>
              <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Jika kita secara acak memilih anggota asuransi maka kita akan lebih mungkin mendapatkan anggota tersebut adalah pria daripada wanita jika diketahui di awal dia adalah perokok. Karena nilai peluang pria (0.58029 or 58.029%) lebih besar daripada nilai peluang wanita (0.41971 or 41.971%).</a:t>
            </a:r>
            <a:endParaRPr sz="2000">
              <a:solidFill>
                <a:srgbClr val="103864"/>
              </a:solidFill>
              <a:latin typeface="Sora"/>
              <a:ea typeface="Sora"/>
              <a:cs typeface="Sora"/>
              <a:sym typeface="Sora"/>
            </a:endParaRPr>
          </a:p>
          <a:p>
            <a:pPr indent="0" lvl="0" marL="914400" rtl="0" algn="l">
              <a:spcBef>
                <a:spcPts val="0"/>
              </a:spcBef>
              <a:spcAft>
                <a:spcPts val="0"/>
              </a:spcAft>
              <a:buNone/>
            </a:pPr>
            <a:r>
              <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Nilai rata-rata tagihan asuransi untuk masing-masing gender adalah 13956.75118 untuk laki-laki dan 12569.57884 untuk perempuan. Maka tagihan laki-laku lebih besar daripada tagihan perempuan.</a:t>
            </a:r>
            <a:endParaRPr sz="2000">
              <a:solidFill>
                <a:srgbClr val="103864"/>
              </a:solidFill>
              <a:latin typeface="Sora"/>
              <a:ea typeface="Sora"/>
              <a:cs typeface="Sora"/>
              <a:sym typeface="So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42ad2f6649_0_6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42ad2f6649_0_114"/>
          <p:cNvSpPr txBox="1"/>
          <p:nvPr>
            <p:ph type="title"/>
          </p:nvPr>
        </p:nvSpPr>
        <p:spPr>
          <a:xfrm>
            <a:off x="388950" y="394650"/>
            <a:ext cx="10021500" cy="915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800"/>
              <a:t>Peluang jika seorang perokok yang wanita memiliki BMI &gt; 25</a:t>
            </a:r>
            <a:endParaRPr sz="2800"/>
          </a:p>
        </p:txBody>
      </p:sp>
      <p:sp>
        <p:nvSpPr>
          <p:cNvPr id="371" name="Google Shape;371;g142ad2f6649_0_114"/>
          <p:cNvSpPr txBox="1"/>
          <p:nvPr/>
        </p:nvSpPr>
        <p:spPr>
          <a:xfrm>
            <a:off x="401515" y="1431975"/>
            <a:ext cx="11388900" cy="224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Bisa menggunakan proporsi dengan menyaring data berdasarkan kolom sex dan smoker dengan parameter “female” dan “yes”.</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kembali data di atas dengan nilai BMI &gt; 25 dan kemudian hitung dengan fungsi “count()”.</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Mencari nilai BMI total dari kolom BMI dan hitung dengan fungsi “count()”.</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Membagi nilai jumlah perempuan yang merokok berdasarkan nilai BMI &gt; 25 dengan total perokok di kolom BMI.</a:t>
            </a:r>
            <a:endParaRPr sz="2000">
              <a:solidFill>
                <a:srgbClr val="103864"/>
              </a:solidFill>
              <a:latin typeface="Sora"/>
              <a:ea typeface="Sora"/>
              <a:cs typeface="Sora"/>
              <a:sym typeface="Sora"/>
            </a:endParaRPr>
          </a:p>
        </p:txBody>
      </p:sp>
      <p:pic>
        <p:nvPicPr>
          <p:cNvPr id="372" name="Google Shape;372;g142ad2f6649_0_114"/>
          <p:cNvPicPr preferRelativeResize="0"/>
          <p:nvPr/>
        </p:nvPicPr>
        <p:blipFill>
          <a:blip r:embed="rId3">
            <a:alphaModFix/>
          </a:blip>
          <a:stretch>
            <a:fillRect/>
          </a:stretch>
        </p:blipFill>
        <p:spPr>
          <a:xfrm>
            <a:off x="2651251" y="3826250"/>
            <a:ext cx="7087974" cy="1323600"/>
          </a:xfrm>
          <a:prstGeom prst="rect">
            <a:avLst/>
          </a:prstGeom>
          <a:noFill/>
          <a:ln>
            <a:noFill/>
          </a:ln>
        </p:spPr>
      </p:pic>
      <p:sp>
        <p:nvSpPr>
          <p:cNvPr id="373" name="Google Shape;373;g142ad2f6649_0_114"/>
          <p:cNvSpPr txBox="1"/>
          <p:nvPr/>
        </p:nvSpPr>
        <p:spPr>
          <a:xfrm>
            <a:off x="401525" y="5339675"/>
            <a:ext cx="11388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r>
              <a:rPr lang="en-US" sz="2000">
                <a:solidFill>
                  <a:srgbClr val="103864"/>
                </a:solidFill>
                <a:latin typeface="Sora"/>
                <a:ea typeface="Sora"/>
                <a:cs typeface="Sora"/>
                <a:sym typeface="Sora"/>
              </a:rPr>
              <a:t>:</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nilai probability 0.72174 or 72.174%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628a7248c3_0_193"/>
          <p:cNvSpPr txBox="1"/>
          <p:nvPr>
            <p:ph type="title"/>
          </p:nvPr>
        </p:nvSpPr>
        <p:spPr>
          <a:xfrm>
            <a:off x="388950" y="60325"/>
            <a:ext cx="1002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800"/>
              <a:t>Kemungkinan terjadi seseorang perokok dengan BMI di atas 25 akan mendapatkan tagihan di atas 16700</a:t>
            </a:r>
            <a:endParaRPr sz="2800"/>
          </a:p>
        </p:txBody>
      </p:sp>
      <p:sp>
        <p:nvSpPr>
          <p:cNvPr id="379" name="Google Shape;379;g1628a7248c3_0_193"/>
          <p:cNvSpPr txBox="1"/>
          <p:nvPr/>
        </p:nvSpPr>
        <p:spPr>
          <a:xfrm>
            <a:off x="508290" y="1410300"/>
            <a:ext cx="11388900" cy="224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Bisa menggunakan proporsi dengan menyaring data berdasarkan kolom bmi dan smoker dengan parameter bmi &gt; 25 dam dan “yes”.</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kembali data di atas dengan nilai charges &gt; 16700, kemudian ambil nilai tagihan di kolom “charges” dan kemudian hitung dengan fungsi “count()”.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Mencari nilai total tagihan dari kolom charges dan hitung dengan fungsi “count()”.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Membagi nilai jumlah anggota asuransi dengan BMI &gt; 25 dan perokok yang tagihannya lebih dari 16700 dengan jumlah total tagihan.</a:t>
            </a:r>
            <a:endParaRPr sz="2000">
              <a:solidFill>
                <a:srgbClr val="103864"/>
              </a:solidFill>
              <a:latin typeface="Sora"/>
              <a:ea typeface="Sora"/>
              <a:cs typeface="Sora"/>
              <a:sym typeface="Sora"/>
            </a:endParaRPr>
          </a:p>
        </p:txBody>
      </p:sp>
      <p:pic>
        <p:nvPicPr>
          <p:cNvPr id="380" name="Google Shape;380;g1628a7248c3_0_193"/>
          <p:cNvPicPr preferRelativeResize="0"/>
          <p:nvPr/>
        </p:nvPicPr>
        <p:blipFill>
          <a:blip r:embed="rId3">
            <a:alphaModFix/>
          </a:blip>
          <a:stretch>
            <a:fillRect/>
          </a:stretch>
        </p:blipFill>
        <p:spPr>
          <a:xfrm>
            <a:off x="2163025" y="3930100"/>
            <a:ext cx="7612574" cy="287050"/>
          </a:xfrm>
          <a:prstGeom prst="rect">
            <a:avLst/>
          </a:prstGeom>
          <a:noFill/>
          <a:ln>
            <a:noFill/>
          </a:ln>
        </p:spPr>
      </p:pic>
      <p:pic>
        <p:nvPicPr>
          <p:cNvPr id="381" name="Google Shape;381;g1628a7248c3_0_193"/>
          <p:cNvPicPr preferRelativeResize="0"/>
          <p:nvPr/>
        </p:nvPicPr>
        <p:blipFill>
          <a:blip r:embed="rId4">
            <a:alphaModFix/>
          </a:blip>
          <a:stretch>
            <a:fillRect/>
          </a:stretch>
        </p:blipFill>
        <p:spPr>
          <a:xfrm>
            <a:off x="1889038" y="4306250"/>
            <a:ext cx="8413913" cy="708000"/>
          </a:xfrm>
          <a:prstGeom prst="rect">
            <a:avLst/>
          </a:prstGeom>
          <a:noFill/>
          <a:ln>
            <a:noFill/>
          </a:ln>
        </p:spPr>
      </p:pic>
      <p:pic>
        <p:nvPicPr>
          <p:cNvPr id="382" name="Google Shape;382;g1628a7248c3_0_193"/>
          <p:cNvPicPr preferRelativeResize="0"/>
          <p:nvPr/>
        </p:nvPicPr>
        <p:blipFill>
          <a:blip r:embed="rId5">
            <a:alphaModFix/>
          </a:blip>
          <a:stretch>
            <a:fillRect/>
          </a:stretch>
        </p:blipFill>
        <p:spPr>
          <a:xfrm>
            <a:off x="914400" y="5103350"/>
            <a:ext cx="10576689" cy="287050"/>
          </a:xfrm>
          <a:prstGeom prst="rect">
            <a:avLst/>
          </a:prstGeom>
          <a:noFill/>
          <a:ln>
            <a:noFill/>
          </a:ln>
        </p:spPr>
      </p:pic>
      <p:sp>
        <p:nvSpPr>
          <p:cNvPr id="383" name="Google Shape;383;g1628a7248c3_0_193"/>
          <p:cNvSpPr txBox="1"/>
          <p:nvPr/>
        </p:nvSpPr>
        <p:spPr>
          <a:xfrm>
            <a:off x="508290" y="5662900"/>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Kemungkinan terjad atau nilai peluang adalah: 0.9812 atau 98.12%</a:t>
            </a:r>
            <a:endParaRPr sz="2000">
              <a:solidFill>
                <a:srgbClr val="103864"/>
              </a:solidFill>
              <a:latin typeface="Sora"/>
              <a:ea typeface="Sora"/>
              <a:cs typeface="Sora"/>
              <a:sym typeface="Sor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42ad2f6649_0_119"/>
          <p:cNvSpPr txBox="1"/>
          <p:nvPr>
            <p:ph type="title"/>
          </p:nvPr>
        </p:nvSpPr>
        <p:spPr>
          <a:xfrm>
            <a:off x="388950" y="136525"/>
            <a:ext cx="10174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Peluang tagihan sesorang di atas 16700 jika diketahui dia adalah perokok</a:t>
            </a:r>
            <a:endParaRPr/>
          </a:p>
        </p:txBody>
      </p:sp>
      <p:sp>
        <p:nvSpPr>
          <p:cNvPr id="389" name="Google Shape;389;g142ad2f6649_0_119"/>
          <p:cNvSpPr txBox="1"/>
          <p:nvPr/>
        </p:nvSpPr>
        <p:spPr>
          <a:xfrm>
            <a:off x="401515" y="1431975"/>
            <a:ext cx="11388900" cy="1631700"/>
          </a:xfrm>
          <a:prstGeom prst="rect">
            <a:avLst/>
          </a:prstGeom>
          <a:noFill/>
          <a:ln>
            <a:noFill/>
          </a:ln>
        </p:spPr>
        <p:txBody>
          <a:bodyPr anchorCtr="0" anchor="t" bIns="45700" lIns="91425" spcFirstLastPara="1" rIns="91425" wrap="square" tIns="45700">
            <a:spAutoFit/>
          </a:bodyPr>
          <a:lstStyle/>
          <a:p>
            <a:pPr indent="-355600" lvl="0"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Gunakan conditional probability</a:t>
            </a:r>
            <a:endParaRPr sz="2000">
              <a:solidFill>
                <a:srgbClr val="103864"/>
              </a:solidFill>
              <a:latin typeface="Sora"/>
              <a:ea typeface="Sora"/>
              <a:cs typeface="Sora"/>
              <a:sym typeface="Sora"/>
            </a:endParaRPr>
          </a:p>
          <a:p>
            <a:pPr indent="-355600" lvl="0"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Saring kolom charges  dan smoker dengan parameter charges &gt; 16700 dan “yes” masing-masing, kemudian cari jumlah datanya dengan fungsi count().</a:t>
            </a:r>
            <a:endParaRPr sz="2000">
              <a:solidFill>
                <a:srgbClr val="103864"/>
              </a:solidFill>
              <a:latin typeface="Sora"/>
              <a:ea typeface="Sora"/>
              <a:cs typeface="Sora"/>
              <a:sym typeface="Sora"/>
            </a:endParaRPr>
          </a:p>
          <a:p>
            <a:pPr indent="-355600" lvl="0"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Cari nilai total perokok dari tabel smoker dengan fungsi count().</a:t>
            </a:r>
            <a:endParaRPr sz="2000">
              <a:solidFill>
                <a:srgbClr val="103864"/>
              </a:solidFill>
              <a:latin typeface="Sora"/>
              <a:ea typeface="Sora"/>
              <a:cs typeface="Sora"/>
              <a:sym typeface="Sora"/>
            </a:endParaRPr>
          </a:p>
          <a:p>
            <a:pPr indent="-355600" lvl="0"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Bagi nilai saringan kolom charges dan smoker dengan nilai total perokok.</a:t>
            </a:r>
            <a:endParaRPr sz="2000">
              <a:solidFill>
                <a:srgbClr val="103864"/>
              </a:solidFill>
              <a:latin typeface="Sora"/>
              <a:ea typeface="Sora"/>
              <a:cs typeface="Sora"/>
              <a:sym typeface="Sora"/>
            </a:endParaRPr>
          </a:p>
        </p:txBody>
      </p:sp>
      <p:pic>
        <p:nvPicPr>
          <p:cNvPr id="390" name="Google Shape;390;g142ad2f6649_0_119"/>
          <p:cNvPicPr preferRelativeResize="0"/>
          <p:nvPr/>
        </p:nvPicPr>
        <p:blipFill>
          <a:blip r:embed="rId3">
            <a:alphaModFix/>
          </a:blip>
          <a:stretch>
            <a:fillRect/>
          </a:stretch>
        </p:blipFill>
        <p:spPr>
          <a:xfrm>
            <a:off x="2366951" y="3254125"/>
            <a:ext cx="7491724" cy="359125"/>
          </a:xfrm>
          <a:prstGeom prst="rect">
            <a:avLst/>
          </a:prstGeom>
          <a:noFill/>
          <a:ln>
            <a:noFill/>
          </a:ln>
        </p:spPr>
      </p:pic>
      <p:pic>
        <p:nvPicPr>
          <p:cNvPr id="391" name="Google Shape;391;g142ad2f6649_0_119"/>
          <p:cNvPicPr preferRelativeResize="0"/>
          <p:nvPr/>
        </p:nvPicPr>
        <p:blipFill>
          <a:blip r:embed="rId4">
            <a:alphaModFix/>
          </a:blip>
          <a:stretch>
            <a:fillRect/>
          </a:stretch>
        </p:blipFill>
        <p:spPr>
          <a:xfrm>
            <a:off x="2857475" y="3689000"/>
            <a:ext cx="6477000" cy="657225"/>
          </a:xfrm>
          <a:prstGeom prst="rect">
            <a:avLst/>
          </a:prstGeom>
          <a:noFill/>
          <a:ln>
            <a:noFill/>
          </a:ln>
        </p:spPr>
      </p:pic>
      <p:sp>
        <p:nvSpPr>
          <p:cNvPr id="392" name="Google Shape;392;g142ad2f6649_0_119"/>
          <p:cNvSpPr txBox="1"/>
          <p:nvPr/>
        </p:nvSpPr>
        <p:spPr>
          <a:xfrm>
            <a:off x="625740" y="4608725"/>
            <a:ext cx="11388900" cy="7080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Nilai peluang adalah 0.927 atau 92.7%</a:t>
            </a:r>
            <a:endParaRPr sz="2000">
              <a:solidFill>
                <a:srgbClr val="103864"/>
              </a:solidFill>
              <a:latin typeface="Sora"/>
              <a:ea typeface="Sora"/>
              <a:cs typeface="Sora"/>
              <a:sym typeface="So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451da43991_0_20"/>
          <p:cNvSpPr txBox="1"/>
          <p:nvPr>
            <p:ph type="title"/>
          </p:nvPr>
        </p:nvSpPr>
        <p:spPr>
          <a:xfrm>
            <a:off x="388949" y="-15875"/>
            <a:ext cx="10092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03864"/>
              </a:buClr>
              <a:buSzPct val="100000"/>
              <a:buFont typeface="Sora"/>
              <a:buNone/>
            </a:pPr>
            <a:r>
              <a:rPr lang="en-US"/>
              <a:t>Which one is likely (Pertanyaan 4a):</a:t>
            </a:r>
            <a:endParaRPr/>
          </a:p>
          <a:p>
            <a:pPr indent="0" lvl="0" marL="0" rtl="0" algn="l">
              <a:lnSpc>
                <a:spcPct val="90000"/>
              </a:lnSpc>
              <a:spcBef>
                <a:spcPts val="0"/>
              </a:spcBef>
              <a:spcAft>
                <a:spcPts val="0"/>
              </a:spcAft>
              <a:buClr>
                <a:srgbClr val="103864"/>
              </a:buClr>
              <a:buSzPct val="100000"/>
              <a:buFont typeface="Sora"/>
              <a:buNone/>
            </a:pPr>
            <a:r>
              <a:rPr lang="en-US"/>
              <a:t>Seseorang dengan BMI di atas 25 mendapatkan tagihan di atas 16700</a:t>
            </a:r>
            <a:endParaRPr/>
          </a:p>
        </p:txBody>
      </p:sp>
      <p:pic>
        <p:nvPicPr>
          <p:cNvPr id="398" name="Google Shape;398;g1451da43991_0_20"/>
          <p:cNvPicPr preferRelativeResize="0"/>
          <p:nvPr/>
        </p:nvPicPr>
        <p:blipFill>
          <a:blip r:embed="rId3">
            <a:alphaModFix/>
          </a:blip>
          <a:stretch>
            <a:fillRect/>
          </a:stretch>
        </p:blipFill>
        <p:spPr>
          <a:xfrm>
            <a:off x="1714500" y="3438375"/>
            <a:ext cx="8859471" cy="752625"/>
          </a:xfrm>
          <a:prstGeom prst="rect">
            <a:avLst/>
          </a:prstGeom>
          <a:noFill/>
          <a:ln>
            <a:noFill/>
          </a:ln>
        </p:spPr>
      </p:pic>
      <p:sp>
        <p:nvSpPr>
          <p:cNvPr id="399" name="Google Shape;399;g1451da43991_0_20"/>
          <p:cNvSpPr txBox="1"/>
          <p:nvPr/>
        </p:nvSpPr>
        <p:spPr>
          <a:xfrm>
            <a:off x="449778" y="4458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Nilai peluang adalah 0.84731 atau 84.731%</a:t>
            </a:r>
            <a:endParaRPr sz="2000">
              <a:solidFill>
                <a:srgbClr val="103864"/>
              </a:solidFill>
              <a:latin typeface="Sora"/>
              <a:ea typeface="Sora"/>
              <a:cs typeface="Sora"/>
              <a:sym typeface="Sora"/>
            </a:endParaRPr>
          </a:p>
        </p:txBody>
      </p:sp>
      <p:sp>
        <p:nvSpPr>
          <p:cNvPr id="400" name="Google Shape;400;g1451da43991_0_20"/>
          <p:cNvSpPr txBox="1"/>
          <p:nvPr/>
        </p:nvSpPr>
        <p:spPr>
          <a:xfrm>
            <a:off x="532315" y="1321075"/>
            <a:ext cx="11388900" cy="1939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Bisa menggunakan proporsi dengan menyaring data berdasarkan kolom bmi dan charges dengan parameter bmi &gt; 25 dan charges &gt; 16700, hitung dengan fungsi count().</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Mencari nilai jumlah BMI dari kolom BMI dan hitung dengan fungsi “count()”.</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Membagi nilai jumlah perempuan yang merokok berdasarkan nilai BMI &gt; 25 dengan total perokok di kolom BMI.</a:t>
            </a:r>
            <a:endParaRPr sz="2000">
              <a:solidFill>
                <a:srgbClr val="103864"/>
              </a:solidFill>
              <a:latin typeface="Sora"/>
              <a:ea typeface="Sora"/>
              <a:cs typeface="Sora"/>
              <a:sym typeface="So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628a7248c3_0_145"/>
          <p:cNvSpPr txBox="1"/>
          <p:nvPr>
            <p:ph type="title"/>
          </p:nvPr>
        </p:nvSpPr>
        <p:spPr>
          <a:xfrm>
            <a:off x="388949" y="-15875"/>
            <a:ext cx="10092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03864"/>
              </a:buClr>
              <a:buSzPct val="100000"/>
              <a:buFont typeface="Sora"/>
              <a:buNone/>
            </a:pPr>
            <a:r>
              <a:rPr lang="en-US"/>
              <a:t>Which one is likely (Question 4b):</a:t>
            </a:r>
            <a:endParaRPr/>
          </a:p>
          <a:p>
            <a:pPr indent="0" lvl="0" marL="0" rtl="0" algn="l">
              <a:lnSpc>
                <a:spcPct val="90000"/>
              </a:lnSpc>
              <a:spcBef>
                <a:spcPts val="0"/>
              </a:spcBef>
              <a:spcAft>
                <a:spcPts val="0"/>
              </a:spcAft>
              <a:buClr>
                <a:srgbClr val="103864"/>
              </a:buClr>
              <a:buSzPct val="100000"/>
              <a:buFont typeface="Sora"/>
              <a:buNone/>
            </a:pPr>
            <a:r>
              <a:rPr lang="en-US"/>
              <a:t>Seseorang dengan BMI &lt; 25 mendapatkan tagihan di atas 16700</a:t>
            </a:r>
            <a:endParaRPr/>
          </a:p>
        </p:txBody>
      </p:sp>
      <p:sp>
        <p:nvSpPr>
          <p:cNvPr id="406" name="Google Shape;406;g1628a7248c3_0_145"/>
          <p:cNvSpPr txBox="1"/>
          <p:nvPr/>
        </p:nvSpPr>
        <p:spPr>
          <a:xfrm>
            <a:off x="449778" y="42297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result:</a:t>
            </a:r>
            <a:endParaRPr sz="2000">
              <a:solidFill>
                <a:srgbClr val="103864"/>
              </a:solidFill>
              <a:latin typeface="Sora"/>
              <a:ea typeface="Sora"/>
              <a:cs typeface="Sora"/>
              <a:sym typeface="Sora"/>
            </a:endParaRPr>
          </a:p>
          <a:p>
            <a:pPr indent="457200" lvl="0" marL="0" marR="0" rtl="0" algn="l">
              <a:lnSpc>
                <a:spcPct val="100000"/>
              </a:lnSpc>
              <a:spcBef>
                <a:spcPts val="0"/>
              </a:spcBef>
              <a:spcAft>
                <a:spcPts val="0"/>
              </a:spcAft>
              <a:buNone/>
            </a:pPr>
            <a:r>
              <a:rPr lang="en-US" sz="2000">
                <a:solidFill>
                  <a:srgbClr val="103864"/>
                </a:solidFill>
                <a:latin typeface="Sora"/>
                <a:ea typeface="Sora"/>
                <a:cs typeface="Sora"/>
                <a:sym typeface="Sora"/>
              </a:rPr>
              <a:t>NIlai peluang adalah 0.15269 or 15.269%</a:t>
            </a:r>
            <a:endParaRPr sz="2000">
              <a:solidFill>
                <a:srgbClr val="103864"/>
              </a:solidFill>
              <a:latin typeface="Sora"/>
              <a:ea typeface="Sora"/>
              <a:cs typeface="Sora"/>
              <a:sym typeface="Sora"/>
            </a:endParaRPr>
          </a:p>
        </p:txBody>
      </p:sp>
      <p:pic>
        <p:nvPicPr>
          <p:cNvPr id="407" name="Google Shape;407;g1628a7248c3_0_145"/>
          <p:cNvPicPr preferRelativeResize="0"/>
          <p:nvPr/>
        </p:nvPicPr>
        <p:blipFill>
          <a:blip r:embed="rId3">
            <a:alphaModFix/>
          </a:blip>
          <a:stretch>
            <a:fillRect/>
          </a:stretch>
        </p:blipFill>
        <p:spPr>
          <a:xfrm>
            <a:off x="1641375" y="3319225"/>
            <a:ext cx="8909200" cy="801100"/>
          </a:xfrm>
          <a:prstGeom prst="rect">
            <a:avLst/>
          </a:prstGeom>
          <a:noFill/>
          <a:ln>
            <a:noFill/>
          </a:ln>
        </p:spPr>
      </p:pic>
      <p:sp>
        <p:nvSpPr>
          <p:cNvPr id="408" name="Google Shape;408;g1628a7248c3_0_145"/>
          <p:cNvSpPr txBox="1"/>
          <p:nvPr/>
        </p:nvSpPr>
        <p:spPr>
          <a:xfrm>
            <a:off x="-55685" y="1431975"/>
            <a:ext cx="11388900" cy="1631700"/>
          </a:xfrm>
          <a:prstGeom prst="rect">
            <a:avLst/>
          </a:prstGeom>
          <a:noFill/>
          <a:ln>
            <a:noFill/>
          </a:ln>
        </p:spPr>
        <p:txBody>
          <a:bodyPr anchorCtr="0" anchor="t" bIns="45700" lIns="91425" spcFirstLastPara="1" rIns="91425" wrap="square" tIns="45700">
            <a:spAutoFit/>
          </a:bodyPr>
          <a:lstStyle/>
          <a:p>
            <a:pPr indent="-355600" lvl="0"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Gunakan conditional probability</a:t>
            </a:r>
            <a:endParaRPr sz="2000">
              <a:solidFill>
                <a:srgbClr val="103864"/>
              </a:solidFill>
              <a:latin typeface="Sora"/>
              <a:ea typeface="Sora"/>
              <a:cs typeface="Sora"/>
              <a:sym typeface="Sora"/>
            </a:endParaRPr>
          </a:p>
          <a:p>
            <a:pPr indent="-355600" lvl="0"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Saring kolom charges  dan smoker dengan parameter charges &gt; 16700 dan “yes” masing-masing, kemudian cari jumlah datanya dengan fungsi count().</a:t>
            </a:r>
            <a:endParaRPr sz="2000">
              <a:solidFill>
                <a:srgbClr val="103864"/>
              </a:solidFill>
              <a:latin typeface="Sora"/>
              <a:ea typeface="Sora"/>
              <a:cs typeface="Sora"/>
              <a:sym typeface="Sora"/>
            </a:endParaRPr>
          </a:p>
          <a:p>
            <a:pPr indent="-355600" lvl="0"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Cari nilai total perokok dari tabel smoker dengan fungsi count().</a:t>
            </a:r>
            <a:endParaRPr sz="2000">
              <a:solidFill>
                <a:srgbClr val="103864"/>
              </a:solidFill>
              <a:latin typeface="Sora"/>
              <a:ea typeface="Sora"/>
              <a:cs typeface="Sora"/>
              <a:sym typeface="Sora"/>
            </a:endParaRPr>
          </a:p>
          <a:p>
            <a:pPr indent="-355600" lvl="0"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Bagi nilai saringan kolom charges dan smoker dengan nilai total perokok.</a:t>
            </a:r>
            <a:endParaRPr sz="2000">
              <a:solidFill>
                <a:srgbClr val="103864"/>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1628a7248c3_0_153"/>
          <p:cNvSpPr txBox="1"/>
          <p:nvPr>
            <p:ph type="title"/>
          </p:nvPr>
        </p:nvSpPr>
        <p:spPr>
          <a:xfrm>
            <a:off x="388950" y="508725"/>
            <a:ext cx="10092600" cy="801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Which one is likely</a:t>
            </a:r>
            <a:endParaRPr/>
          </a:p>
        </p:txBody>
      </p:sp>
      <p:sp>
        <p:nvSpPr>
          <p:cNvPr id="414" name="Google Shape;414;g1628a7248c3_0_153"/>
          <p:cNvSpPr txBox="1"/>
          <p:nvPr/>
        </p:nvSpPr>
        <p:spPr>
          <a:xfrm>
            <a:off x="401515" y="1584375"/>
            <a:ext cx="11388900" cy="1939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Nilai peluang </a:t>
            </a:r>
            <a:r>
              <a:rPr lang="en-US" sz="2000">
                <a:solidFill>
                  <a:srgbClr val="103864"/>
                </a:solidFill>
                <a:latin typeface="Sora"/>
                <a:ea typeface="Sora"/>
                <a:cs typeface="Sora"/>
                <a:sym typeface="Sora"/>
              </a:rPr>
              <a:t>tagihan Seseorang dengan BMI &gt; 25 mendapatkan tagihan di atas 16700</a:t>
            </a:r>
            <a:r>
              <a:rPr lang="en-US" sz="2000">
                <a:solidFill>
                  <a:srgbClr val="103864"/>
                </a:solidFill>
                <a:latin typeface="Sora"/>
                <a:ea typeface="Sora"/>
                <a:cs typeface="Sora"/>
                <a:sym typeface="Sora"/>
              </a:rPr>
              <a:t> adalah </a:t>
            </a:r>
            <a:r>
              <a:rPr lang="en-US" sz="2000">
                <a:solidFill>
                  <a:srgbClr val="103864"/>
                </a:solidFill>
                <a:latin typeface="Sora"/>
                <a:ea typeface="Sora"/>
                <a:cs typeface="Sora"/>
                <a:sym typeface="Sora"/>
              </a:rPr>
              <a:t>0.927 atau 92.7%</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Nilai peluang tagihan Seseorang dengan BMI &lt; 25 mendapatkan tagihan di atas 16700 adalah 0.15269 or 15.269%</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Yang mungkin terjadi adalah </a:t>
            </a:r>
            <a:r>
              <a:rPr lang="en-US" sz="2000">
                <a:solidFill>
                  <a:srgbClr val="103864"/>
                </a:solidFill>
                <a:latin typeface="Sora"/>
                <a:ea typeface="Sora"/>
                <a:cs typeface="Sora"/>
                <a:sym typeface="Sora"/>
              </a:rPr>
              <a:t>peluang tagihan Seseorang dengan BMI &gt; 25 mendapatkan tagihan di atas 16700</a:t>
            </a:r>
            <a:endParaRPr sz="2000">
              <a:solidFill>
                <a:srgbClr val="103864"/>
              </a:solidFill>
              <a:latin typeface="Sora"/>
              <a:ea typeface="Sora"/>
              <a:cs typeface="Sora"/>
              <a:sym typeface="Sor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628a7248c3_0_160"/>
          <p:cNvSpPr txBox="1"/>
          <p:nvPr>
            <p:ph type="title"/>
          </p:nvPr>
        </p:nvSpPr>
        <p:spPr>
          <a:xfrm>
            <a:off x="388950" y="-15875"/>
            <a:ext cx="10131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03864"/>
              </a:buClr>
              <a:buSzPts val="2880"/>
              <a:buFont typeface="Sora"/>
              <a:buNone/>
            </a:pPr>
            <a:r>
              <a:rPr lang="en-US" sz="2800"/>
              <a:t>Which one is likely</a:t>
            </a:r>
            <a:r>
              <a:rPr lang="en-US" sz="2800"/>
              <a:t> (Pertanyaan 5a):</a:t>
            </a:r>
            <a:endParaRPr sz="2800"/>
          </a:p>
          <a:p>
            <a:pPr indent="0" lvl="0" marL="0" rtl="0" algn="l">
              <a:lnSpc>
                <a:spcPct val="90000"/>
              </a:lnSpc>
              <a:spcBef>
                <a:spcPts val="0"/>
              </a:spcBef>
              <a:spcAft>
                <a:spcPts val="0"/>
              </a:spcAft>
              <a:buClr>
                <a:schemeClr val="dk1"/>
              </a:buClr>
              <a:buSzPts val="990"/>
              <a:buFont typeface="Arial"/>
              <a:buNone/>
            </a:pPr>
            <a:r>
              <a:rPr lang="en-US" sz="2800"/>
              <a:t>Seseorang perokok dengan BMI diatas 25 mendapatkan tagihan kesehatan diatas 16.7k</a:t>
            </a:r>
            <a:endParaRPr sz="2800"/>
          </a:p>
        </p:txBody>
      </p:sp>
      <p:sp>
        <p:nvSpPr>
          <p:cNvPr id="420" name="Google Shape;420;g1628a7248c3_0_160"/>
          <p:cNvSpPr txBox="1"/>
          <p:nvPr/>
        </p:nvSpPr>
        <p:spPr>
          <a:xfrm>
            <a:off x="449778" y="5220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result:</a:t>
            </a:r>
            <a:endParaRPr sz="2000">
              <a:solidFill>
                <a:srgbClr val="103864"/>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Probability value for this condition is 0.98174 or 98.174%</a:t>
            </a:r>
            <a:endParaRPr sz="2000">
              <a:solidFill>
                <a:srgbClr val="103864"/>
              </a:solidFill>
              <a:latin typeface="Sora"/>
              <a:ea typeface="Sora"/>
              <a:cs typeface="Sora"/>
              <a:sym typeface="Sora"/>
            </a:endParaRPr>
          </a:p>
        </p:txBody>
      </p:sp>
      <p:pic>
        <p:nvPicPr>
          <p:cNvPr id="421" name="Google Shape;421;g1628a7248c3_0_160"/>
          <p:cNvPicPr preferRelativeResize="0"/>
          <p:nvPr/>
        </p:nvPicPr>
        <p:blipFill>
          <a:blip r:embed="rId3">
            <a:alphaModFix/>
          </a:blip>
          <a:stretch>
            <a:fillRect/>
          </a:stretch>
        </p:blipFill>
        <p:spPr>
          <a:xfrm>
            <a:off x="1486601" y="3825675"/>
            <a:ext cx="9218799" cy="1103450"/>
          </a:xfrm>
          <a:prstGeom prst="rect">
            <a:avLst/>
          </a:prstGeom>
          <a:noFill/>
          <a:ln>
            <a:noFill/>
          </a:ln>
        </p:spPr>
      </p:pic>
      <p:sp>
        <p:nvSpPr>
          <p:cNvPr id="422" name="Google Shape;422;g1628a7248c3_0_160"/>
          <p:cNvSpPr txBox="1"/>
          <p:nvPr/>
        </p:nvSpPr>
        <p:spPr>
          <a:xfrm>
            <a:off x="388940" y="1309825"/>
            <a:ext cx="11388900" cy="224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Bisa menggunakan proporsi dengan menyaring data berdasarkan kolom bmi dan smoker dengan parameter bmi &gt; 25 dam dan “yes”.</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kembali data di atas dengan nilai charges &gt; 16700, kemudian ambil nilai tagihan di kolom “charges” dan kemudian hitung dengan fungsi “count()”.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Mencari nilai total tagihan dari kolom charges dan hitung dengan fungsi “count()”.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Membagi nilai jumlah anggota asuransi dengan BMI &gt; 25 dan perokok yang tagihannya lebih dari 16700 dengan jumlah total tagihan.</a:t>
            </a:r>
            <a:endParaRPr sz="2000">
              <a:solidFill>
                <a:srgbClr val="103864"/>
              </a:solidFill>
              <a:latin typeface="Sora"/>
              <a:ea typeface="Sora"/>
              <a:cs typeface="Sora"/>
              <a:sym typeface="Sor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628a7248c3_0_181"/>
          <p:cNvSpPr txBox="1"/>
          <p:nvPr>
            <p:ph type="title"/>
          </p:nvPr>
        </p:nvSpPr>
        <p:spPr>
          <a:xfrm>
            <a:off x="388949" y="-15875"/>
            <a:ext cx="10092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03864"/>
              </a:buClr>
              <a:buSzPts val="2880"/>
              <a:buFont typeface="Sora"/>
              <a:buNone/>
            </a:pPr>
            <a:r>
              <a:rPr lang="en-US" sz="2800"/>
              <a:t>Which one is likely (Pertanyaan 5b):</a:t>
            </a:r>
            <a:endParaRPr sz="2800"/>
          </a:p>
          <a:p>
            <a:pPr indent="0" lvl="0" marL="0" rtl="0" algn="l">
              <a:spcBef>
                <a:spcPts val="0"/>
              </a:spcBef>
              <a:spcAft>
                <a:spcPts val="0"/>
              </a:spcAft>
              <a:buClr>
                <a:schemeClr val="dk1"/>
              </a:buClr>
              <a:buSzPts val="990"/>
              <a:buFont typeface="Arial"/>
              <a:buNone/>
            </a:pPr>
            <a:r>
              <a:rPr lang="en-US" sz="2800"/>
              <a:t>Seseorang nonperokok dengan BMI diatas 25 mendapatkan tagihan kesehatan diatas 16.7k</a:t>
            </a:r>
            <a:endParaRPr/>
          </a:p>
        </p:txBody>
      </p:sp>
      <p:sp>
        <p:nvSpPr>
          <p:cNvPr id="428" name="Google Shape;428;g1628a7248c3_0_181"/>
          <p:cNvSpPr txBox="1"/>
          <p:nvPr/>
        </p:nvSpPr>
        <p:spPr>
          <a:xfrm>
            <a:off x="524528" y="511532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result:</a:t>
            </a:r>
            <a:endParaRPr sz="2000">
              <a:solidFill>
                <a:srgbClr val="103864"/>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Probability value for this condition is 0.07798 or 7.798%</a:t>
            </a:r>
            <a:endParaRPr sz="2000">
              <a:solidFill>
                <a:srgbClr val="103864"/>
              </a:solidFill>
              <a:latin typeface="Sora"/>
              <a:ea typeface="Sora"/>
              <a:cs typeface="Sora"/>
              <a:sym typeface="Sora"/>
            </a:endParaRPr>
          </a:p>
        </p:txBody>
      </p:sp>
      <p:pic>
        <p:nvPicPr>
          <p:cNvPr id="429" name="Google Shape;429;g1628a7248c3_0_181"/>
          <p:cNvPicPr preferRelativeResize="0"/>
          <p:nvPr/>
        </p:nvPicPr>
        <p:blipFill>
          <a:blip r:embed="rId3">
            <a:alphaModFix/>
          </a:blip>
          <a:stretch>
            <a:fillRect/>
          </a:stretch>
        </p:blipFill>
        <p:spPr>
          <a:xfrm>
            <a:off x="1486601" y="3837250"/>
            <a:ext cx="9218799" cy="1103450"/>
          </a:xfrm>
          <a:prstGeom prst="rect">
            <a:avLst/>
          </a:prstGeom>
          <a:noFill/>
          <a:ln>
            <a:noFill/>
          </a:ln>
        </p:spPr>
      </p:pic>
      <p:sp>
        <p:nvSpPr>
          <p:cNvPr id="430" name="Google Shape;430;g1628a7248c3_0_181"/>
          <p:cNvSpPr txBox="1"/>
          <p:nvPr/>
        </p:nvSpPr>
        <p:spPr>
          <a:xfrm>
            <a:off x="449765" y="1415325"/>
            <a:ext cx="11388900" cy="224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Bisa menggunakan proporsi dengan menyaring data berdasarkan kolom bmi dan smoker dengan parameter bmi &gt; 25 dam dan “no”.</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kembali data di atas dengan nilai charges &gt; 16700, kemudian ambil nilai tagihan di kolom “charges” dan kemudian hitung dengan fungsi “count()”.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Mencari nilai total tagihan dari kolom charges dan hitung dengan fungsi “count()”.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Membagi nilai jumlah anggota asuransi dengan BMI &gt; 25 dan perokok yang tagihannya lebih dari 16700 dengan jumlah total tagihan.</a:t>
            </a:r>
            <a:endParaRPr sz="2000">
              <a:solidFill>
                <a:srgbClr val="103864"/>
              </a:solidFill>
              <a:latin typeface="Sora"/>
              <a:ea typeface="Sora"/>
              <a:cs typeface="Sora"/>
              <a:sym typeface="Sor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628a7248c3_0_174"/>
          <p:cNvSpPr txBox="1"/>
          <p:nvPr>
            <p:ph type="title"/>
          </p:nvPr>
        </p:nvSpPr>
        <p:spPr>
          <a:xfrm>
            <a:off x="388950" y="508725"/>
            <a:ext cx="10092600" cy="801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Which one is likely</a:t>
            </a:r>
            <a:endParaRPr/>
          </a:p>
        </p:txBody>
      </p:sp>
      <p:sp>
        <p:nvSpPr>
          <p:cNvPr id="436" name="Google Shape;436;g1628a7248c3_0_174"/>
          <p:cNvSpPr txBox="1"/>
          <p:nvPr/>
        </p:nvSpPr>
        <p:spPr>
          <a:xfrm>
            <a:off x="401540" y="1397500"/>
            <a:ext cx="11388900" cy="1939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Nilai peluang tagihan seseorang perokok dengan BMI &gt; 25 mendapatkan tagihan di atas 16700 adalah </a:t>
            </a:r>
            <a:r>
              <a:rPr lang="en-US" sz="2000">
                <a:solidFill>
                  <a:srgbClr val="103864"/>
                </a:solidFill>
                <a:latin typeface="Sora"/>
                <a:ea typeface="Sora"/>
                <a:cs typeface="Sora"/>
                <a:sym typeface="Sora"/>
              </a:rPr>
              <a:t>0.98174 or 98.174%</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Nilai peluang tagihan seseorang non perokok dengan BMI &lt; 25 mendapatkan tagihan di atas 16700 adalah </a:t>
            </a:r>
            <a:r>
              <a:rPr lang="en-US" sz="2000">
                <a:solidFill>
                  <a:srgbClr val="103864"/>
                </a:solidFill>
                <a:latin typeface="Sora"/>
                <a:ea typeface="Sora"/>
                <a:cs typeface="Sora"/>
                <a:sym typeface="Sora"/>
              </a:rPr>
              <a:t>0.07798 or 7.798%</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Yang mungkin terjadi adalah </a:t>
            </a:r>
            <a:r>
              <a:rPr lang="en-US" sz="2000">
                <a:solidFill>
                  <a:srgbClr val="103864"/>
                </a:solidFill>
                <a:latin typeface="Sora"/>
                <a:ea typeface="Sora"/>
                <a:cs typeface="Sora"/>
                <a:sym typeface="Sora"/>
              </a:rPr>
              <a:t>seseorang perokok dengan BMI &gt; 25 mendapatkan tagihan di atas 16700 </a:t>
            </a:r>
            <a:endParaRPr sz="2000">
              <a:solidFill>
                <a:srgbClr val="103864"/>
              </a:solidFill>
              <a:latin typeface="Sora"/>
              <a:ea typeface="Sora"/>
              <a:cs typeface="Sora"/>
              <a:sym typeface="Sor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42ad2f6649_0_12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a:t>
            </a:r>
            <a:endParaRPr/>
          </a:p>
        </p:txBody>
      </p:sp>
      <p:sp>
        <p:nvSpPr>
          <p:cNvPr id="442" name="Google Shape;442;g142ad2f6649_0_124"/>
          <p:cNvSpPr txBox="1"/>
          <p:nvPr/>
        </p:nvSpPr>
        <p:spPr>
          <a:xfrm>
            <a:off x="395240" y="1297775"/>
            <a:ext cx="11388900" cy="42483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00000"/>
              </a:lnSpc>
              <a:spcBef>
                <a:spcPts val="0"/>
              </a:spcBef>
              <a:spcAft>
                <a:spcPts val="0"/>
              </a:spcAft>
              <a:buClr>
                <a:srgbClr val="103864"/>
              </a:buClr>
              <a:buSzPts val="1900"/>
              <a:buFont typeface="Sora"/>
              <a:buChar char="•"/>
            </a:pPr>
            <a:r>
              <a:rPr lang="en-US" sz="1900">
                <a:solidFill>
                  <a:srgbClr val="103864"/>
                </a:solidFill>
                <a:latin typeface="Sora"/>
                <a:ea typeface="Sora"/>
                <a:cs typeface="Sora"/>
                <a:sym typeface="Sora"/>
              </a:rPr>
              <a:t>Nilai peluang seorang perempuan memiliki nilai BMI &gt; 25 adalah </a:t>
            </a:r>
            <a:r>
              <a:rPr lang="en-US" sz="1900">
                <a:solidFill>
                  <a:srgbClr val="103864"/>
                </a:solidFill>
                <a:latin typeface="Sora"/>
                <a:ea typeface="Sora"/>
                <a:cs typeface="Sora"/>
                <a:sym typeface="Sora"/>
              </a:rPr>
              <a:t>72.174%, artinya perokok perempuan lebih mungkin overweight.</a:t>
            </a:r>
            <a:endParaRPr sz="19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1900">
              <a:solidFill>
                <a:srgbClr val="103864"/>
              </a:solidFill>
              <a:latin typeface="Sora"/>
              <a:ea typeface="Sora"/>
              <a:cs typeface="Sora"/>
              <a:sym typeface="Sora"/>
            </a:endParaRPr>
          </a:p>
          <a:p>
            <a:pPr indent="-349250" lvl="0" marL="457200" rtl="0" algn="l">
              <a:spcBef>
                <a:spcPts val="0"/>
              </a:spcBef>
              <a:spcAft>
                <a:spcPts val="0"/>
              </a:spcAft>
              <a:buClr>
                <a:srgbClr val="103864"/>
              </a:buClr>
              <a:buSzPts val="1900"/>
              <a:buFont typeface="Sora"/>
              <a:buChar char="•"/>
            </a:pPr>
            <a:r>
              <a:rPr lang="en-US" sz="1900">
                <a:solidFill>
                  <a:srgbClr val="103864"/>
                </a:solidFill>
                <a:latin typeface="Sora"/>
                <a:ea typeface="Sora"/>
                <a:cs typeface="Sora"/>
                <a:sym typeface="Sora"/>
              </a:rPr>
              <a:t>Jika kita mengambil secara acak dari dataset kita akan lebih mungkin mendapatkan seseorang dengan tagihan di atas 16700 jika diketahui dia memiliki BMI &gt; 25.</a:t>
            </a:r>
            <a:endParaRPr sz="1900">
              <a:solidFill>
                <a:srgbClr val="103864"/>
              </a:solidFill>
              <a:latin typeface="Sora"/>
              <a:ea typeface="Sora"/>
              <a:cs typeface="Sora"/>
              <a:sym typeface="Sora"/>
            </a:endParaRPr>
          </a:p>
          <a:p>
            <a:pPr indent="0" lvl="0" marL="0" rtl="0" algn="l">
              <a:spcBef>
                <a:spcPts val="0"/>
              </a:spcBef>
              <a:spcAft>
                <a:spcPts val="0"/>
              </a:spcAft>
              <a:buNone/>
            </a:pPr>
            <a:r>
              <a:t/>
            </a:r>
            <a:endParaRPr sz="1900">
              <a:solidFill>
                <a:srgbClr val="103864"/>
              </a:solidFill>
              <a:latin typeface="Sora"/>
              <a:ea typeface="Sora"/>
              <a:cs typeface="Sora"/>
              <a:sym typeface="Sora"/>
            </a:endParaRPr>
          </a:p>
          <a:p>
            <a:pPr indent="-349250" lvl="0" marL="457200" rtl="0" algn="l">
              <a:spcBef>
                <a:spcPts val="0"/>
              </a:spcBef>
              <a:spcAft>
                <a:spcPts val="0"/>
              </a:spcAft>
              <a:buClr>
                <a:srgbClr val="103864"/>
              </a:buClr>
              <a:buSzPts val="1900"/>
              <a:buFont typeface="Sora"/>
              <a:buChar char="•"/>
            </a:pPr>
            <a:r>
              <a:rPr lang="en-US" sz="1900">
                <a:solidFill>
                  <a:srgbClr val="103864"/>
                </a:solidFill>
                <a:latin typeface="Sora"/>
                <a:ea typeface="Sora"/>
                <a:cs typeface="Sora"/>
                <a:sym typeface="Sora"/>
              </a:rPr>
              <a:t>Jika kita mengambil secara acak dari dataset kita akan lebih mungkin mendapatkan seseorang dengan tagihan di atas 16700 jika diketahui dia memiliki adalah perokok. </a:t>
            </a:r>
            <a:endParaRPr sz="1900">
              <a:solidFill>
                <a:srgbClr val="103864"/>
              </a:solidFill>
              <a:latin typeface="Sora"/>
              <a:ea typeface="Sora"/>
              <a:cs typeface="Sora"/>
              <a:sym typeface="Sora"/>
            </a:endParaRPr>
          </a:p>
          <a:p>
            <a:pPr indent="0" lvl="0" marL="0" rtl="0" algn="l">
              <a:spcBef>
                <a:spcPts val="0"/>
              </a:spcBef>
              <a:spcAft>
                <a:spcPts val="0"/>
              </a:spcAft>
              <a:buNone/>
            </a:pPr>
            <a:r>
              <a:t/>
            </a:r>
            <a:endParaRPr sz="1900">
              <a:solidFill>
                <a:srgbClr val="103864"/>
              </a:solidFill>
              <a:latin typeface="Sora"/>
              <a:ea typeface="Sora"/>
              <a:cs typeface="Sora"/>
              <a:sym typeface="Sora"/>
            </a:endParaRPr>
          </a:p>
          <a:p>
            <a:pPr indent="-349250" lvl="0" marL="457200" rtl="0" algn="l">
              <a:spcBef>
                <a:spcPts val="0"/>
              </a:spcBef>
              <a:spcAft>
                <a:spcPts val="0"/>
              </a:spcAft>
              <a:buClr>
                <a:srgbClr val="103864"/>
              </a:buClr>
              <a:buSzPts val="1900"/>
              <a:buFont typeface="Sora"/>
              <a:buChar char="•"/>
            </a:pPr>
            <a:r>
              <a:rPr lang="en-US" sz="2000">
                <a:solidFill>
                  <a:srgbClr val="103864"/>
                </a:solidFill>
                <a:latin typeface="Sora"/>
                <a:ea typeface="Sora"/>
                <a:cs typeface="Sora"/>
                <a:sym typeface="Sora"/>
              </a:rPr>
              <a:t>Yang mungkin terjadi adalah seorang perokok dengan BMI &gt; 25 mendapatkan tagihan di atas 16700 </a:t>
            </a:r>
            <a:endParaRPr sz="1900">
              <a:solidFill>
                <a:srgbClr val="103864"/>
              </a:solidFill>
              <a:latin typeface="Sora"/>
              <a:ea typeface="Sora"/>
              <a:cs typeface="Sora"/>
              <a:sym typeface="Sora"/>
            </a:endParaRPr>
          </a:p>
          <a:p>
            <a:pPr indent="0" lvl="0" marL="0" rtl="0" algn="l">
              <a:spcBef>
                <a:spcPts val="0"/>
              </a:spcBef>
              <a:spcAft>
                <a:spcPts val="0"/>
              </a:spcAft>
              <a:buNone/>
            </a:pPr>
            <a:r>
              <a:t/>
            </a:r>
            <a:endParaRPr sz="1900">
              <a:solidFill>
                <a:srgbClr val="103864"/>
              </a:solidFill>
              <a:latin typeface="Sora"/>
              <a:ea typeface="Sora"/>
              <a:cs typeface="Sora"/>
              <a:sym typeface="Sora"/>
            </a:endParaRPr>
          </a:p>
          <a:p>
            <a:pPr indent="-349250" lvl="0" marL="457200" rtl="0" algn="l">
              <a:spcBef>
                <a:spcPts val="0"/>
              </a:spcBef>
              <a:spcAft>
                <a:spcPts val="0"/>
              </a:spcAft>
              <a:buClr>
                <a:srgbClr val="103864"/>
              </a:buClr>
              <a:buSzPts val="1900"/>
              <a:buFont typeface="Sora"/>
              <a:buChar char="•"/>
            </a:pPr>
            <a:r>
              <a:rPr lang="en-US" sz="2000">
                <a:solidFill>
                  <a:srgbClr val="103864"/>
                </a:solidFill>
                <a:latin typeface="Sora"/>
                <a:ea typeface="Sora"/>
                <a:cs typeface="Sora"/>
                <a:sym typeface="Sora"/>
              </a:rPr>
              <a:t>Yang mungkin terjadi adalah seorang perokok dengan BMI &gt; 25 mendapatkan tagihan di atas 16700 </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42ad2f6649_0_1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Variables Correlation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42ad2f6649_0_154"/>
          <p:cNvSpPr txBox="1"/>
          <p:nvPr>
            <p:ph type="title"/>
          </p:nvPr>
        </p:nvSpPr>
        <p:spPr>
          <a:xfrm>
            <a:off x="388949" y="365125"/>
            <a:ext cx="9375900" cy="1325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Corelation and Covariance Between Insurance Charges and BMI</a:t>
            </a:r>
            <a:endParaRPr/>
          </a:p>
          <a:p>
            <a:pPr indent="0" lvl="0" marL="0" rtl="0" algn="l">
              <a:lnSpc>
                <a:spcPct val="90000"/>
              </a:lnSpc>
              <a:spcBef>
                <a:spcPts val="0"/>
              </a:spcBef>
              <a:spcAft>
                <a:spcPts val="0"/>
              </a:spcAft>
              <a:buClr>
                <a:srgbClr val="103864"/>
              </a:buClr>
              <a:buSzPct val="100000"/>
              <a:buFont typeface="Sora"/>
              <a:buNone/>
            </a:pPr>
            <a:r>
              <a:t/>
            </a:r>
            <a:endParaRPr/>
          </a:p>
        </p:txBody>
      </p:sp>
      <p:sp>
        <p:nvSpPr>
          <p:cNvPr id="454" name="Google Shape;454;g142ad2f6649_0_154"/>
          <p:cNvSpPr txBox="1"/>
          <p:nvPr/>
        </p:nvSpPr>
        <p:spPr>
          <a:xfrm>
            <a:off x="401515" y="1584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With python we could find the covariance value with ``cov()`` method from numpy library:</a:t>
            </a:r>
            <a:endParaRPr b="0" i="0" sz="2000" u="none" cap="none" strike="noStrike">
              <a:solidFill>
                <a:srgbClr val="103864"/>
              </a:solidFill>
              <a:latin typeface="Sora"/>
              <a:ea typeface="Sora"/>
              <a:cs typeface="Sora"/>
              <a:sym typeface="Sora"/>
            </a:endParaRPr>
          </a:p>
        </p:txBody>
      </p:sp>
      <p:sp>
        <p:nvSpPr>
          <p:cNvPr id="455" name="Google Shape;455;g142ad2f6649_0_154"/>
          <p:cNvSpPr txBox="1"/>
          <p:nvPr/>
        </p:nvSpPr>
        <p:spPr>
          <a:xfrm>
            <a:off x="401540" y="3429000"/>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With python we could find the covariance value with ``corr()`` method from pandas library:</a:t>
            </a:r>
            <a:endParaRPr b="0" i="0" sz="2000" u="none" cap="none" strike="noStrike">
              <a:solidFill>
                <a:srgbClr val="103864"/>
              </a:solidFill>
              <a:latin typeface="Sora"/>
              <a:ea typeface="Sora"/>
              <a:cs typeface="Sora"/>
              <a:sym typeface="Sora"/>
            </a:endParaRPr>
          </a:p>
        </p:txBody>
      </p:sp>
      <p:pic>
        <p:nvPicPr>
          <p:cNvPr id="456" name="Google Shape;456;g142ad2f6649_0_154"/>
          <p:cNvPicPr preferRelativeResize="0"/>
          <p:nvPr/>
        </p:nvPicPr>
        <p:blipFill>
          <a:blip r:embed="rId3">
            <a:alphaModFix/>
          </a:blip>
          <a:stretch>
            <a:fillRect/>
          </a:stretch>
        </p:blipFill>
        <p:spPr>
          <a:xfrm>
            <a:off x="3594900" y="2426475"/>
            <a:ext cx="5002150" cy="541900"/>
          </a:xfrm>
          <a:prstGeom prst="rect">
            <a:avLst/>
          </a:prstGeom>
          <a:noFill/>
          <a:ln>
            <a:noFill/>
          </a:ln>
        </p:spPr>
      </p:pic>
      <p:pic>
        <p:nvPicPr>
          <p:cNvPr id="457" name="Google Shape;457;g142ad2f6649_0_154"/>
          <p:cNvPicPr preferRelativeResize="0"/>
          <p:nvPr/>
        </p:nvPicPr>
        <p:blipFill>
          <a:blip r:embed="rId4">
            <a:alphaModFix/>
          </a:blip>
          <a:stretch>
            <a:fillRect/>
          </a:stretch>
        </p:blipFill>
        <p:spPr>
          <a:xfrm>
            <a:off x="3780025" y="4350825"/>
            <a:ext cx="4631954" cy="541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160e3851ee7_0_30"/>
          <p:cNvSpPr txBox="1"/>
          <p:nvPr>
            <p:ph type="title"/>
          </p:nvPr>
        </p:nvSpPr>
        <p:spPr>
          <a:xfrm>
            <a:off x="388949" y="365125"/>
            <a:ext cx="9375900" cy="1325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Corelation and Covariance Between Insurance Charges and BMI (Continue)</a:t>
            </a:r>
            <a:endParaRPr/>
          </a:p>
          <a:p>
            <a:pPr indent="0" lvl="0" marL="0" rtl="0" algn="l">
              <a:lnSpc>
                <a:spcPct val="90000"/>
              </a:lnSpc>
              <a:spcBef>
                <a:spcPts val="0"/>
              </a:spcBef>
              <a:spcAft>
                <a:spcPts val="0"/>
              </a:spcAft>
              <a:buClr>
                <a:srgbClr val="103864"/>
              </a:buClr>
              <a:buSzPct val="100000"/>
              <a:buFont typeface="Sora"/>
              <a:buNone/>
            </a:pPr>
            <a:r>
              <a:t/>
            </a:r>
            <a:endParaRPr/>
          </a:p>
        </p:txBody>
      </p:sp>
      <p:sp>
        <p:nvSpPr>
          <p:cNvPr id="463" name="Google Shape;463;g160e3851ee7_0_30"/>
          <p:cNvSpPr txBox="1"/>
          <p:nvPr/>
        </p:nvSpPr>
        <p:spPr>
          <a:xfrm>
            <a:off x="401515" y="15843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result of the steps we’ve done before are the following:</a:t>
            </a:r>
            <a:endParaRPr b="0" i="0" sz="2000" u="none" cap="none" strike="noStrike">
              <a:solidFill>
                <a:srgbClr val="103864"/>
              </a:solidFill>
              <a:latin typeface="Sora"/>
              <a:ea typeface="Sora"/>
              <a:cs typeface="Sora"/>
              <a:sym typeface="Sora"/>
            </a:endParaRPr>
          </a:p>
        </p:txBody>
      </p:sp>
      <p:graphicFrame>
        <p:nvGraphicFramePr>
          <p:cNvPr id="464" name="Google Shape;464;g160e3851ee7_0_30"/>
          <p:cNvGraphicFramePr/>
          <p:nvPr/>
        </p:nvGraphicFramePr>
        <p:xfrm>
          <a:off x="952500" y="2057400"/>
          <a:ext cx="3000000" cy="3000000"/>
        </p:xfrm>
        <a:graphic>
          <a:graphicData uri="http://schemas.openxmlformats.org/drawingml/2006/table">
            <a:tbl>
              <a:tblPr>
                <a:noFill/>
                <a:tableStyleId>{0C97EEE6-A8CB-4C1B-A371-3DF5D305C3A2}</a:tableStyleId>
              </a:tblPr>
              <a:tblGrid>
                <a:gridCol w="5143500"/>
                <a:gridCol w="5143500"/>
              </a:tblGrid>
              <a:tr h="381000">
                <a:tc>
                  <a:txBody>
                    <a:bodyPr/>
                    <a:lstStyle/>
                    <a:p>
                      <a:pPr indent="0" lvl="0" marL="0" rtl="0" algn="ctr">
                        <a:spcBef>
                          <a:spcPts val="0"/>
                        </a:spcBef>
                        <a:spcAft>
                          <a:spcPts val="0"/>
                        </a:spcAft>
                        <a:buNone/>
                      </a:pPr>
                      <a:r>
                        <a:rPr b="1" lang="en-US" sz="1800"/>
                        <a:t>Covariance</a:t>
                      </a:r>
                      <a:endParaRPr b="1" sz="1800"/>
                    </a:p>
                  </a:txBody>
                  <a:tcPr marT="91425" marB="91425" marR="91425" marL="91425"/>
                </a:tc>
                <a:tc>
                  <a:txBody>
                    <a:bodyPr/>
                    <a:lstStyle/>
                    <a:p>
                      <a:pPr indent="0" lvl="0" marL="0" rtl="0" algn="ctr">
                        <a:spcBef>
                          <a:spcPts val="0"/>
                        </a:spcBef>
                        <a:spcAft>
                          <a:spcPts val="0"/>
                        </a:spcAft>
                        <a:buNone/>
                      </a:pPr>
                      <a:r>
                        <a:rPr b="1" lang="en-US" sz="1800"/>
                        <a:t>Correlation</a:t>
                      </a:r>
                      <a:endParaRPr b="1" sz="1800"/>
                    </a:p>
                  </a:txBody>
                  <a:tcPr marT="91425" marB="91425" marR="91425" marL="91425"/>
                </a:tc>
              </a:tr>
              <a:tr h="15683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465" name="Google Shape;465;g160e3851ee7_0_30"/>
          <p:cNvPicPr preferRelativeResize="0"/>
          <p:nvPr/>
        </p:nvPicPr>
        <p:blipFill>
          <a:blip r:embed="rId3">
            <a:alphaModFix/>
          </a:blip>
          <a:stretch>
            <a:fillRect/>
          </a:stretch>
        </p:blipFill>
        <p:spPr>
          <a:xfrm>
            <a:off x="1046175" y="2729098"/>
            <a:ext cx="4886325" cy="856850"/>
          </a:xfrm>
          <a:prstGeom prst="rect">
            <a:avLst/>
          </a:prstGeom>
          <a:noFill/>
          <a:ln>
            <a:noFill/>
          </a:ln>
        </p:spPr>
      </p:pic>
      <p:pic>
        <p:nvPicPr>
          <p:cNvPr id="466" name="Google Shape;466;g160e3851ee7_0_30"/>
          <p:cNvPicPr preferRelativeResize="0"/>
          <p:nvPr/>
        </p:nvPicPr>
        <p:blipFill>
          <a:blip r:embed="rId4">
            <a:alphaModFix/>
          </a:blip>
          <a:stretch>
            <a:fillRect/>
          </a:stretch>
        </p:blipFill>
        <p:spPr>
          <a:xfrm>
            <a:off x="7008125" y="2652702"/>
            <a:ext cx="3276731" cy="1325700"/>
          </a:xfrm>
          <a:prstGeom prst="rect">
            <a:avLst/>
          </a:prstGeom>
          <a:noFill/>
          <a:ln>
            <a:noFill/>
          </a:ln>
        </p:spPr>
      </p:pic>
      <p:sp>
        <p:nvSpPr>
          <p:cNvPr id="467" name="Google Shape;467;g160e3851ee7_0_30"/>
          <p:cNvSpPr txBox="1"/>
          <p:nvPr/>
        </p:nvSpPr>
        <p:spPr>
          <a:xfrm>
            <a:off x="401515" y="4265525"/>
            <a:ext cx="113889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the result above, we could see that the covariance results is positive and greater slightly slightly close to 0.</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correlation between both variables is close to 0 with positive values.</a:t>
            </a:r>
            <a:endParaRPr sz="2000">
              <a:solidFill>
                <a:srgbClr val="103864"/>
              </a:solidFill>
              <a:latin typeface="Sora"/>
              <a:ea typeface="Sora"/>
              <a:cs typeface="Sora"/>
              <a:sym typeface="So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60e3851ee7_0_51"/>
          <p:cNvSpPr txBox="1"/>
          <p:nvPr>
            <p:ph type="title"/>
          </p:nvPr>
        </p:nvSpPr>
        <p:spPr>
          <a:xfrm>
            <a:off x="388949" y="365125"/>
            <a:ext cx="9375900" cy="1325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Corelation and Covariance Between Insurance Charges and Smoker Variables</a:t>
            </a:r>
            <a:endParaRPr/>
          </a:p>
          <a:p>
            <a:pPr indent="0" lvl="0" marL="0" rtl="0" algn="l">
              <a:lnSpc>
                <a:spcPct val="90000"/>
              </a:lnSpc>
              <a:spcBef>
                <a:spcPts val="0"/>
              </a:spcBef>
              <a:spcAft>
                <a:spcPts val="0"/>
              </a:spcAft>
              <a:buClr>
                <a:srgbClr val="103864"/>
              </a:buClr>
              <a:buSzPct val="100000"/>
              <a:buFont typeface="Sora"/>
              <a:buNone/>
            </a:pPr>
            <a:r>
              <a:t/>
            </a:r>
            <a:endParaRPr/>
          </a:p>
        </p:txBody>
      </p:sp>
      <p:sp>
        <p:nvSpPr>
          <p:cNvPr id="473" name="Google Shape;473;g160e3851ee7_0_51"/>
          <p:cNvSpPr txBox="1"/>
          <p:nvPr/>
        </p:nvSpPr>
        <p:spPr>
          <a:xfrm>
            <a:off x="401515" y="35655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Then we could find the covariance and correlation between the variables with numpy ``cov()`` and pandas ``corr`` methods respectively:</a:t>
            </a:r>
            <a:endParaRPr b="0" i="0" sz="2000" u="none" cap="none" strike="noStrike">
              <a:solidFill>
                <a:srgbClr val="103864"/>
              </a:solidFill>
              <a:latin typeface="Sora"/>
              <a:ea typeface="Sora"/>
              <a:cs typeface="Sora"/>
              <a:sym typeface="Sora"/>
            </a:endParaRPr>
          </a:p>
        </p:txBody>
      </p:sp>
      <p:sp>
        <p:nvSpPr>
          <p:cNvPr id="474" name="Google Shape;474;g160e3851ee7_0_51"/>
          <p:cNvSpPr txBox="1"/>
          <p:nvPr/>
        </p:nvSpPr>
        <p:spPr>
          <a:xfrm>
            <a:off x="401540" y="1377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Transform this data into numerical data by coding the “yes” value as 1 and “no” as 0. Here is how we could do it by using pandas ``map()`` method:</a:t>
            </a:r>
            <a:endParaRPr b="0" i="0" sz="2000" u="none" cap="none" strike="noStrike">
              <a:solidFill>
                <a:srgbClr val="103864"/>
              </a:solidFill>
              <a:latin typeface="Sora"/>
              <a:ea typeface="Sora"/>
              <a:cs typeface="Sora"/>
              <a:sym typeface="Sora"/>
            </a:endParaRPr>
          </a:p>
        </p:txBody>
      </p:sp>
      <p:pic>
        <p:nvPicPr>
          <p:cNvPr id="475" name="Google Shape;475;g160e3851ee7_0_51"/>
          <p:cNvPicPr preferRelativeResize="0"/>
          <p:nvPr/>
        </p:nvPicPr>
        <p:blipFill>
          <a:blip r:embed="rId3">
            <a:alphaModFix/>
          </a:blip>
          <a:stretch>
            <a:fillRect/>
          </a:stretch>
        </p:blipFill>
        <p:spPr>
          <a:xfrm>
            <a:off x="1722100" y="2506100"/>
            <a:ext cx="8747800" cy="541900"/>
          </a:xfrm>
          <a:prstGeom prst="rect">
            <a:avLst/>
          </a:prstGeom>
          <a:noFill/>
          <a:ln>
            <a:noFill/>
          </a:ln>
        </p:spPr>
      </p:pic>
      <p:graphicFrame>
        <p:nvGraphicFramePr>
          <p:cNvPr id="476" name="Google Shape;476;g160e3851ee7_0_51"/>
          <p:cNvGraphicFramePr/>
          <p:nvPr/>
        </p:nvGraphicFramePr>
        <p:xfrm>
          <a:off x="952500" y="4419600"/>
          <a:ext cx="3000000" cy="3000000"/>
        </p:xfrm>
        <a:graphic>
          <a:graphicData uri="http://schemas.openxmlformats.org/drawingml/2006/table">
            <a:tbl>
              <a:tblPr>
                <a:noFill/>
                <a:tableStyleId>{0C97EEE6-A8CB-4C1B-A371-3DF5D305C3A2}</a:tableStyleId>
              </a:tblPr>
              <a:tblGrid>
                <a:gridCol w="5143500"/>
                <a:gridCol w="5143500"/>
              </a:tblGrid>
              <a:tr h="490625">
                <a:tc>
                  <a:txBody>
                    <a:bodyPr/>
                    <a:lstStyle/>
                    <a:p>
                      <a:pPr indent="0" lvl="0" marL="0" rtl="0" algn="ctr">
                        <a:spcBef>
                          <a:spcPts val="0"/>
                        </a:spcBef>
                        <a:spcAft>
                          <a:spcPts val="0"/>
                        </a:spcAft>
                        <a:buNone/>
                      </a:pPr>
                      <a:r>
                        <a:rPr b="1" lang="en-US" sz="1700"/>
                        <a:t>Covariance with cov() method</a:t>
                      </a:r>
                      <a:endParaRPr b="1" sz="1700"/>
                    </a:p>
                  </a:txBody>
                  <a:tcPr marT="91425" marB="91425" marR="91425" marL="91425"/>
                </a:tc>
                <a:tc>
                  <a:txBody>
                    <a:bodyPr/>
                    <a:lstStyle/>
                    <a:p>
                      <a:pPr indent="0" lvl="0" marL="0" rtl="0" algn="ctr">
                        <a:spcBef>
                          <a:spcPts val="0"/>
                        </a:spcBef>
                        <a:spcAft>
                          <a:spcPts val="0"/>
                        </a:spcAft>
                        <a:buNone/>
                      </a:pPr>
                      <a:r>
                        <a:rPr b="1" lang="en-US" sz="1700"/>
                        <a:t>Correlation with corr() method</a:t>
                      </a:r>
                      <a:endParaRPr b="1" sz="1700"/>
                    </a:p>
                  </a:txBody>
                  <a:tcPr marT="91425" marB="91425" marR="91425" marL="91425"/>
                </a:tc>
              </a:tr>
              <a:tr h="1018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477" name="Google Shape;477;g160e3851ee7_0_51"/>
          <p:cNvPicPr preferRelativeResize="0"/>
          <p:nvPr/>
        </p:nvPicPr>
        <p:blipFill>
          <a:blip r:embed="rId4">
            <a:alphaModFix/>
          </a:blip>
          <a:stretch>
            <a:fillRect/>
          </a:stretch>
        </p:blipFill>
        <p:spPr>
          <a:xfrm>
            <a:off x="1114600" y="5138175"/>
            <a:ext cx="4801725" cy="430500"/>
          </a:xfrm>
          <a:prstGeom prst="rect">
            <a:avLst/>
          </a:prstGeom>
          <a:noFill/>
          <a:ln>
            <a:noFill/>
          </a:ln>
        </p:spPr>
      </p:pic>
      <p:pic>
        <p:nvPicPr>
          <p:cNvPr id="478" name="Google Shape;478;g160e3851ee7_0_51"/>
          <p:cNvPicPr preferRelativeResize="0"/>
          <p:nvPr/>
        </p:nvPicPr>
        <p:blipFill>
          <a:blip r:embed="rId5">
            <a:alphaModFix/>
          </a:blip>
          <a:stretch>
            <a:fillRect/>
          </a:stretch>
        </p:blipFill>
        <p:spPr>
          <a:xfrm>
            <a:off x="6437200" y="5138175"/>
            <a:ext cx="4328270" cy="430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60e3851ee7_0_61"/>
          <p:cNvSpPr txBox="1"/>
          <p:nvPr>
            <p:ph type="title"/>
          </p:nvPr>
        </p:nvSpPr>
        <p:spPr>
          <a:xfrm>
            <a:off x="388950" y="288925"/>
            <a:ext cx="93759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Correlation and Covariance Between Insurance Charges and Smoker Variables (Continue)</a:t>
            </a:r>
            <a:endParaRPr/>
          </a:p>
        </p:txBody>
      </p:sp>
      <p:sp>
        <p:nvSpPr>
          <p:cNvPr id="484" name="Google Shape;484;g160e3851ee7_0_61"/>
          <p:cNvSpPr txBox="1"/>
          <p:nvPr/>
        </p:nvSpPr>
        <p:spPr>
          <a:xfrm>
            <a:off x="401515" y="13557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result of our steps are:</a:t>
            </a:r>
            <a:endParaRPr b="0" i="0" sz="2000" u="none" cap="none" strike="noStrike">
              <a:solidFill>
                <a:srgbClr val="103864"/>
              </a:solidFill>
              <a:latin typeface="Sora"/>
              <a:ea typeface="Sora"/>
              <a:cs typeface="Sora"/>
              <a:sym typeface="Sora"/>
            </a:endParaRPr>
          </a:p>
        </p:txBody>
      </p:sp>
      <p:graphicFrame>
        <p:nvGraphicFramePr>
          <p:cNvPr id="485" name="Google Shape;485;g160e3851ee7_0_61"/>
          <p:cNvGraphicFramePr/>
          <p:nvPr/>
        </p:nvGraphicFramePr>
        <p:xfrm>
          <a:off x="952500" y="1762025"/>
          <a:ext cx="3000000" cy="3000000"/>
        </p:xfrm>
        <a:graphic>
          <a:graphicData uri="http://schemas.openxmlformats.org/drawingml/2006/table">
            <a:tbl>
              <a:tblPr>
                <a:noFill/>
                <a:tableStyleId>{0C97EEE6-A8CB-4C1B-A371-3DF5D305C3A2}</a:tableStyleId>
              </a:tblPr>
              <a:tblGrid>
                <a:gridCol w="5143500"/>
                <a:gridCol w="5143500"/>
              </a:tblGrid>
              <a:tr h="381000">
                <a:tc>
                  <a:txBody>
                    <a:bodyPr/>
                    <a:lstStyle/>
                    <a:p>
                      <a:pPr indent="0" lvl="0" marL="0" rtl="0" algn="ctr">
                        <a:spcBef>
                          <a:spcPts val="0"/>
                        </a:spcBef>
                        <a:spcAft>
                          <a:spcPts val="0"/>
                        </a:spcAft>
                        <a:buNone/>
                      </a:pPr>
                      <a:r>
                        <a:rPr b="1" lang="en-US" sz="1700"/>
                        <a:t>Covariance Result</a:t>
                      </a:r>
                      <a:endParaRPr b="1"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700"/>
                        <a:t>Correlation Result</a:t>
                      </a:r>
                      <a:endParaRPr b="1"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17425">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pic>
        <p:nvPicPr>
          <p:cNvPr id="486" name="Google Shape;486;g160e3851ee7_0_61"/>
          <p:cNvPicPr preferRelativeResize="0"/>
          <p:nvPr/>
        </p:nvPicPr>
        <p:blipFill>
          <a:blip r:embed="rId3">
            <a:alphaModFix/>
          </a:blip>
          <a:stretch>
            <a:fillRect/>
          </a:stretch>
        </p:blipFill>
        <p:spPr>
          <a:xfrm>
            <a:off x="1110025" y="2374950"/>
            <a:ext cx="4847225" cy="664850"/>
          </a:xfrm>
          <a:prstGeom prst="rect">
            <a:avLst/>
          </a:prstGeom>
          <a:noFill/>
          <a:ln>
            <a:noFill/>
          </a:ln>
        </p:spPr>
      </p:pic>
      <p:pic>
        <p:nvPicPr>
          <p:cNvPr id="487" name="Google Shape;487;g160e3851ee7_0_61"/>
          <p:cNvPicPr preferRelativeResize="0"/>
          <p:nvPr/>
        </p:nvPicPr>
        <p:blipFill>
          <a:blip r:embed="rId4">
            <a:alphaModFix/>
          </a:blip>
          <a:stretch>
            <a:fillRect/>
          </a:stretch>
        </p:blipFill>
        <p:spPr>
          <a:xfrm>
            <a:off x="6977440" y="2298750"/>
            <a:ext cx="3488560" cy="1130250"/>
          </a:xfrm>
          <a:prstGeom prst="rect">
            <a:avLst/>
          </a:prstGeom>
          <a:noFill/>
          <a:ln>
            <a:noFill/>
          </a:ln>
        </p:spPr>
      </p:pic>
      <p:sp>
        <p:nvSpPr>
          <p:cNvPr id="488" name="Google Shape;488;g160e3851ee7_0_61"/>
          <p:cNvSpPr txBox="1"/>
          <p:nvPr/>
        </p:nvSpPr>
        <p:spPr>
          <a:xfrm>
            <a:off x="401515" y="3927675"/>
            <a:ext cx="11388900" cy="16317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the result above, we could see that the covariance value is positive </a:t>
            </a:r>
            <a:r>
              <a:rPr lang="en-US" sz="2000">
                <a:solidFill>
                  <a:srgbClr val="103864"/>
                </a:solidFill>
                <a:latin typeface="Sora"/>
                <a:ea typeface="Sora"/>
                <a:cs typeface="Sora"/>
                <a:sym typeface="Sora"/>
              </a:rPr>
              <a:t>and</a:t>
            </a:r>
            <a:r>
              <a:rPr lang="en-US" sz="2000">
                <a:solidFill>
                  <a:srgbClr val="103864"/>
                </a:solidFill>
                <a:latin typeface="Sora"/>
                <a:ea typeface="Sora"/>
                <a:cs typeface="Sora"/>
                <a:sym typeface="Sora"/>
              </a:rPr>
              <a:t> not close to 0.</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correlation values we’ve gathered shows that the correlation is near 1 with positive value.</a:t>
            </a:r>
            <a:endParaRPr sz="2000">
              <a:solidFill>
                <a:srgbClr val="103864"/>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4710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Pada project ini kita akan melakukan eksplorasi dan analisa data menggunakan tools statistika seperti berikut:</a:t>
            </a:r>
            <a:endParaRPr sz="2000">
              <a:solidFill>
                <a:srgbClr val="103864"/>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Descriptive Statistical Analysis</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Mencari nilai rata-rata dan varians.</a:t>
            </a:r>
            <a:endParaRPr sz="2000">
              <a:solidFill>
                <a:srgbClr val="103864"/>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Categorical Variables Analysis</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Mencari proporsi variabel-variabel kategorik.</a:t>
            </a:r>
            <a:endParaRPr sz="2000">
              <a:solidFill>
                <a:srgbClr val="103864"/>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Continuous Variable Analysis</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Mencari proporsi variabel-variabel kontinu.</a:t>
            </a:r>
            <a:endParaRPr sz="2000">
              <a:solidFill>
                <a:srgbClr val="103864"/>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Correlation Analysis</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Mencari tahu hubungan antar variabel di datasets.</a:t>
            </a:r>
            <a:endParaRPr sz="2000">
              <a:solidFill>
                <a:srgbClr val="103864"/>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Hypothesis Testing</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Menguji klaim suatu nilai dengan menggunakan nilai-nilai statistika.</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Menggunakan python dan jupyter-notebook untuk membantu mencari nilai hasil perhitungan statistik.</a:t>
            </a:r>
            <a:endParaRPr sz="2000">
              <a:solidFill>
                <a:srgbClr val="103864"/>
              </a:solidFill>
              <a:latin typeface="Sora"/>
              <a:ea typeface="Sora"/>
              <a:cs typeface="Sora"/>
              <a:sym typeface="So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60e3851ee7_0_80"/>
          <p:cNvSpPr txBox="1"/>
          <p:nvPr>
            <p:ph type="title"/>
          </p:nvPr>
        </p:nvSpPr>
        <p:spPr>
          <a:xfrm>
            <a:off x="388949" y="365125"/>
            <a:ext cx="9375900" cy="1325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Correlation and Covariance Between BMI and Smoker Variables</a:t>
            </a:r>
            <a:endParaRPr/>
          </a:p>
          <a:p>
            <a:pPr indent="0" lvl="0" marL="0" rtl="0" algn="l">
              <a:lnSpc>
                <a:spcPct val="90000"/>
              </a:lnSpc>
              <a:spcBef>
                <a:spcPts val="0"/>
              </a:spcBef>
              <a:spcAft>
                <a:spcPts val="0"/>
              </a:spcAft>
              <a:buClr>
                <a:srgbClr val="103864"/>
              </a:buClr>
              <a:buSzPct val="100000"/>
              <a:buFont typeface="Sora"/>
              <a:buNone/>
            </a:pPr>
            <a:r>
              <a:t/>
            </a:r>
            <a:endParaRPr/>
          </a:p>
        </p:txBody>
      </p:sp>
      <p:sp>
        <p:nvSpPr>
          <p:cNvPr id="494" name="Google Shape;494;g160e3851ee7_0_80"/>
          <p:cNvSpPr txBox="1"/>
          <p:nvPr/>
        </p:nvSpPr>
        <p:spPr>
          <a:xfrm>
            <a:off x="401515" y="3108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Then we could find the covariance and correlation between the variables with numpy ``cov()`` and pandas ``corr`` methods respectively:</a:t>
            </a:r>
            <a:endParaRPr b="0" i="0" sz="2000" u="none" cap="none" strike="noStrike">
              <a:solidFill>
                <a:srgbClr val="103864"/>
              </a:solidFill>
              <a:latin typeface="Sora"/>
              <a:ea typeface="Sora"/>
              <a:cs typeface="Sora"/>
              <a:sym typeface="Sora"/>
            </a:endParaRPr>
          </a:p>
        </p:txBody>
      </p:sp>
      <p:sp>
        <p:nvSpPr>
          <p:cNvPr id="495" name="Google Shape;495;g160e3851ee7_0_80"/>
          <p:cNvSpPr txBox="1"/>
          <p:nvPr/>
        </p:nvSpPr>
        <p:spPr>
          <a:xfrm>
            <a:off x="401540" y="1377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Just like on the previous data, for the smoker variable we need to turn it into numerical value, hence we could use the previous step:</a:t>
            </a:r>
            <a:endParaRPr b="0" i="0" sz="2000" u="none" cap="none" strike="noStrike">
              <a:solidFill>
                <a:srgbClr val="103864"/>
              </a:solidFill>
              <a:latin typeface="Sora"/>
              <a:ea typeface="Sora"/>
              <a:cs typeface="Sora"/>
              <a:sym typeface="Sora"/>
            </a:endParaRPr>
          </a:p>
        </p:txBody>
      </p:sp>
      <p:pic>
        <p:nvPicPr>
          <p:cNvPr id="496" name="Google Shape;496;g160e3851ee7_0_80"/>
          <p:cNvPicPr preferRelativeResize="0"/>
          <p:nvPr/>
        </p:nvPicPr>
        <p:blipFill>
          <a:blip r:embed="rId3">
            <a:alphaModFix/>
          </a:blip>
          <a:stretch>
            <a:fillRect/>
          </a:stretch>
        </p:blipFill>
        <p:spPr>
          <a:xfrm>
            <a:off x="1722100" y="2201300"/>
            <a:ext cx="8747800" cy="541900"/>
          </a:xfrm>
          <a:prstGeom prst="rect">
            <a:avLst/>
          </a:prstGeom>
          <a:noFill/>
          <a:ln>
            <a:noFill/>
          </a:ln>
        </p:spPr>
      </p:pic>
      <p:graphicFrame>
        <p:nvGraphicFramePr>
          <p:cNvPr id="497" name="Google Shape;497;g160e3851ee7_0_80"/>
          <p:cNvGraphicFramePr/>
          <p:nvPr/>
        </p:nvGraphicFramePr>
        <p:xfrm>
          <a:off x="952500" y="4038600"/>
          <a:ext cx="3000000" cy="3000000"/>
        </p:xfrm>
        <a:graphic>
          <a:graphicData uri="http://schemas.openxmlformats.org/drawingml/2006/table">
            <a:tbl>
              <a:tblPr>
                <a:noFill/>
                <a:tableStyleId>{0C97EEE6-A8CB-4C1B-A371-3DF5D305C3A2}</a:tableStyleId>
              </a:tblPr>
              <a:tblGrid>
                <a:gridCol w="5143500"/>
                <a:gridCol w="5143500"/>
              </a:tblGrid>
              <a:tr h="490625">
                <a:tc>
                  <a:txBody>
                    <a:bodyPr/>
                    <a:lstStyle/>
                    <a:p>
                      <a:pPr indent="0" lvl="0" marL="0" rtl="0" algn="ctr">
                        <a:spcBef>
                          <a:spcPts val="0"/>
                        </a:spcBef>
                        <a:spcAft>
                          <a:spcPts val="0"/>
                        </a:spcAft>
                        <a:buNone/>
                      </a:pPr>
                      <a:r>
                        <a:rPr b="1" lang="en-US" sz="1700"/>
                        <a:t>Covariance with cov() method</a:t>
                      </a:r>
                      <a:endParaRPr b="1" sz="1700"/>
                    </a:p>
                  </a:txBody>
                  <a:tcPr marT="91425" marB="91425" marR="91425" marL="91425"/>
                </a:tc>
                <a:tc>
                  <a:txBody>
                    <a:bodyPr/>
                    <a:lstStyle/>
                    <a:p>
                      <a:pPr indent="0" lvl="0" marL="0" rtl="0" algn="ctr">
                        <a:spcBef>
                          <a:spcPts val="0"/>
                        </a:spcBef>
                        <a:spcAft>
                          <a:spcPts val="0"/>
                        </a:spcAft>
                        <a:buNone/>
                      </a:pPr>
                      <a:r>
                        <a:rPr b="1" lang="en-US" sz="1700"/>
                        <a:t>Correlation with corr() method</a:t>
                      </a:r>
                      <a:endParaRPr b="1" sz="1700"/>
                    </a:p>
                  </a:txBody>
                  <a:tcPr marT="91425" marB="91425" marR="91425" marL="91425"/>
                </a:tc>
              </a:tr>
              <a:tr h="1018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498" name="Google Shape;498;g160e3851ee7_0_80"/>
          <p:cNvPicPr preferRelativeResize="0"/>
          <p:nvPr/>
        </p:nvPicPr>
        <p:blipFill>
          <a:blip r:embed="rId4">
            <a:alphaModFix/>
          </a:blip>
          <a:stretch>
            <a:fillRect/>
          </a:stretch>
        </p:blipFill>
        <p:spPr>
          <a:xfrm>
            <a:off x="1216925" y="4839375"/>
            <a:ext cx="4578955" cy="430500"/>
          </a:xfrm>
          <a:prstGeom prst="rect">
            <a:avLst/>
          </a:prstGeom>
          <a:noFill/>
          <a:ln>
            <a:noFill/>
          </a:ln>
        </p:spPr>
      </p:pic>
      <p:pic>
        <p:nvPicPr>
          <p:cNvPr id="499" name="Google Shape;499;g160e3851ee7_0_80"/>
          <p:cNvPicPr preferRelativeResize="0"/>
          <p:nvPr/>
        </p:nvPicPr>
        <p:blipFill>
          <a:blip r:embed="rId5">
            <a:alphaModFix/>
          </a:blip>
          <a:stretch>
            <a:fillRect/>
          </a:stretch>
        </p:blipFill>
        <p:spPr>
          <a:xfrm>
            <a:off x="6232475" y="4839375"/>
            <a:ext cx="4735500" cy="430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60e3851ee7_0_92"/>
          <p:cNvSpPr txBox="1"/>
          <p:nvPr>
            <p:ph type="title"/>
          </p:nvPr>
        </p:nvSpPr>
        <p:spPr>
          <a:xfrm>
            <a:off x="388949" y="60325"/>
            <a:ext cx="93759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03864"/>
              </a:buClr>
              <a:buSzPts val="3200"/>
              <a:buFont typeface="Sora"/>
              <a:buNone/>
            </a:pPr>
            <a:r>
              <a:rPr lang="en-US" sz="3100"/>
              <a:t>Correlation and Covariance Between BMI and Smoker Variables (Continue)</a:t>
            </a:r>
            <a:endParaRPr sz="3000"/>
          </a:p>
        </p:txBody>
      </p:sp>
      <p:sp>
        <p:nvSpPr>
          <p:cNvPr id="505" name="Google Shape;505;g160e3851ee7_0_92"/>
          <p:cNvSpPr txBox="1"/>
          <p:nvPr/>
        </p:nvSpPr>
        <p:spPr>
          <a:xfrm>
            <a:off x="401515" y="13557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result of our steps are:</a:t>
            </a:r>
            <a:endParaRPr b="0" i="0" sz="2000" u="none" cap="none" strike="noStrike">
              <a:solidFill>
                <a:srgbClr val="103864"/>
              </a:solidFill>
              <a:latin typeface="Sora"/>
              <a:ea typeface="Sora"/>
              <a:cs typeface="Sora"/>
              <a:sym typeface="Sora"/>
            </a:endParaRPr>
          </a:p>
        </p:txBody>
      </p:sp>
      <p:graphicFrame>
        <p:nvGraphicFramePr>
          <p:cNvPr id="506" name="Google Shape;506;g160e3851ee7_0_92"/>
          <p:cNvGraphicFramePr/>
          <p:nvPr/>
        </p:nvGraphicFramePr>
        <p:xfrm>
          <a:off x="952500" y="1762025"/>
          <a:ext cx="3000000" cy="3000000"/>
        </p:xfrm>
        <a:graphic>
          <a:graphicData uri="http://schemas.openxmlformats.org/drawingml/2006/table">
            <a:tbl>
              <a:tblPr>
                <a:noFill/>
                <a:tableStyleId>{0C97EEE6-A8CB-4C1B-A371-3DF5D305C3A2}</a:tableStyleId>
              </a:tblPr>
              <a:tblGrid>
                <a:gridCol w="5143500"/>
                <a:gridCol w="5143500"/>
              </a:tblGrid>
              <a:tr h="381000">
                <a:tc>
                  <a:txBody>
                    <a:bodyPr/>
                    <a:lstStyle/>
                    <a:p>
                      <a:pPr indent="0" lvl="0" marL="0" rtl="0" algn="ctr">
                        <a:spcBef>
                          <a:spcPts val="0"/>
                        </a:spcBef>
                        <a:spcAft>
                          <a:spcPts val="0"/>
                        </a:spcAft>
                        <a:buNone/>
                      </a:pPr>
                      <a:r>
                        <a:rPr b="1" lang="en-US" sz="1700"/>
                        <a:t>Covariance Result</a:t>
                      </a:r>
                      <a:endParaRPr b="1"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700"/>
                        <a:t>Correlation Result</a:t>
                      </a:r>
                      <a:endParaRPr b="1"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17425">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507" name="Google Shape;507;g160e3851ee7_0_92"/>
          <p:cNvSpPr txBox="1"/>
          <p:nvPr/>
        </p:nvSpPr>
        <p:spPr>
          <a:xfrm>
            <a:off x="401515" y="3927675"/>
            <a:ext cx="11388900" cy="16317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the result above, we could see that the covariance values are positive and quite far away beyond 0</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correlation values we’ve gathered,  the correlation between each variable is close to 0 and its value is positive.</a:t>
            </a:r>
            <a:endParaRPr sz="2000">
              <a:solidFill>
                <a:srgbClr val="103864"/>
              </a:solidFill>
              <a:latin typeface="Sora"/>
              <a:ea typeface="Sora"/>
              <a:cs typeface="Sora"/>
              <a:sym typeface="Sora"/>
            </a:endParaRPr>
          </a:p>
        </p:txBody>
      </p:sp>
      <p:pic>
        <p:nvPicPr>
          <p:cNvPr id="508" name="Google Shape;508;g160e3851ee7_0_92"/>
          <p:cNvPicPr preferRelativeResize="0"/>
          <p:nvPr/>
        </p:nvPicPr>
        <p:blipFill>
          <a:blip r:embed="rId3">
            <a:alphaModFix/>
          </a:blip>
          <a:stretch>
            <a:fillRect/>
          </a:stretch>
        </p:blipFill>
        <p:spPr>
          <a:xfrm>
            <a:off x="1239075" y="2467650"/>
            <a:ext cx="4592150" cy="748350"/>
          </a:xfrm>
          <a:prstGeom prst="rect">
            <a:avLst/>
          </a:prstGeom>
          <a:noFill/>
          <a:ln>
            <a:noFill/>
          </a:ln>
        </p:spPr>
      </p:pic>
      <p:pic>
        <p:nvPicPr>
          <p:cNvPr id="509" name="Google Shape;509;g160e3851ee7_0_92"/>
          <p:cNvPicPr preferRelativeResize="0"/>
          <p:nvPr/>
        </p:nvPicPr>
        <p:blipFill>
          <a:blip r:embed="rId4">
            <a:alphaModFix/>
          </a:blip>
          <a:stretch>
            <a:fillRect/>
          </a:stretch>
        </p:blipFill>
        <p:spPr>
          <a:xfrm>
            <a:off x="7019725" y="2221925"/>
            <a:ext cx="3369536" cy="1223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60e3851ee7_0_109"/>
          <p:cNvSpPr txBox="1"/>
          <p:nvPr>
            <p:ph type="title"/>
          </p:nvPr>
        </p:nvSpPr>
        <p:spPr>
          <a:xfrm>
            <a:off x="388949" y="365125"/>
            <a:ext cx="9375900" cy="1325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Correlation and Covariance Between BMI and Sex/Gender Variables</a:t>
            </a:r>
            <a:endParaRPr/>
          </a:p>
          <a:p>
            <a:pPr indent="0" lvl="0" marL="0" rtl="0" algn="l">
              <a:lnSpc>
                <a:spcPct val="90000"/>
              </a:lnSpc>
              <a:spcBef>
                <a:spcPts val="0"/>
              </a:spcBef>
              <a:spcAft>
                <a:spcPts val="0"/>
              </a:spcAft>
              <a:buClr>
                <a:srgbClr val="103864"/>
              </a:buClr>
              <a:buSzPct val="100000"/>
              <a:buFont typeface="Sora"/>
              <a:buNone/>
            </a:pPr>
            <a:r>
              <a:t/>
            </a:r>
            <a:endParaRPr/>
          </a:p>
        </p:txBody>
      </p:sp>
      <p:sp>
        <p:nvSpPr>
          <p:cNvPr id="515" name="Google Shape;515;g160e3851ee7_0_109"/>
          <p:cNvSpPr txBox="1"/>
          <p:nvPr/>
        </p:nvSpPr>
        <p:spPr>
          <a:xfrm>
            <a:off x="401515" y="3108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Then we could find the covariance and correlation between the variables with numpy ``cov()`` and pandas ``corr`` methods respectively:</a:t>
            </a:r>
            <a:endParaRPr b="0" i="0" sz="2000" u="none" cap="none" strike="noStrike">
              <a:solidFill>
                <a:srgbClr val="103864"/>
              </a:solidFill>
              <a:latin typeface="Sora"/>
              <a:ea typeface="Sora"/>
              <a:cs typeface="Sora"/>
              <a:sym typeface="Sora"/>
            </a:endParaRPr>
          </a:p>
        </p:txBody>
      </p:sp>
      <p:sp>
        <p:nvSpPr>
          <p:cNvPr id="516" name="Google Shape;516;g160e3851ee7_0_109"/>
          <p:cNvSpPr txBox="1"/>
          <p:nvPr/>
        </p:nvSpPr>
        <p:spPr>
          <a:xfrm>
            <a:off x="401540" y="1377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Just like on the previous data, for the smoker variable we need to turn it into numerical value, hence we could use the previous step:</a:t>
            </a:r>
            <a:endParaRPr b="0" i="0" sz="2000" u="none" cap="none" strike="noStrike">
              <a:solidFill>
                <a:srgbClr val="103864"/>
              </a:solidFill>
              <a:latin typeface="Sora"/>
              <a:ea typeface="Sora"/>
              <a:cs typeface="Sora"/>
              <a:sym typeface="Sora"/>
            </a:endParaRPr>
          </a:p>
        </p:txBody>
      </p:sp>
      <p:graphicFrame>
        <p:nvGraphicFramePr>
          <p:cNvPr id="517" name="Google Shape;517;g160e3851ee7_0_109"/>
          <p:cNvGraphicFramePr/>
          <p:nvPr/>
        </p:nvGraphicFramePr>
        <p:xfrm>
          <a:off x="952500" y="4038600"/>
          <a:ext cx="3000000" cy="3000000"/>
        </p:xfrm>
        <a:graphic>
          <a:graphicData uri="http://schemas.openxmlformats.org/drawingml/2006/table">
            <a:tbl>
              <a:tblPr>
                <a:noFill/>
                <a:tableStyleId>{0C97EEE6-A8CB-4C1B-A371-3DF5D305C3A2}</a:tableStyleId>
              </a:tblPr>
              <a:tblGrid>
                <a:gridCol w="5143500"/>
                <a:gridCol w="5143500"/>
              </a:tblGrid>
              <a:tr h="490625">
                <a:tc>
                  <a:txBody>
                    <a:bodyPr/>
                    <a:lstStyle/>
                    <a:p>
                      <a:pPr indent="0" lvl="0" marL="0" rtl="0" algn="ctr">
                        <a:spcBef>
                          <a:spcPts val="0"/>
                        </a:spcBef>
                        <a:spcAft>
                          <a:spcPts val="0"/>
                        </a:spcAft>
                        <a:buNone/>
                      </a:pPr>
                      <a:r>
                        <a:rPr b="1" lang="en-US" sz="1700"/>
                        <a:t>Covariance with cov() method</a:t>
                      </a:r>
                      <a:endParaRPr b="1" sz="1700"/>
                    </a:p>
                  </a:txBody>
                  <a:tcPr marT="91425" marB="91425" marR="91425" marL="91425"/>
                </a:tc>
                <a:tc>
                  <a:txBody>
                    <a:bodyPr/>
                    <a:lstStyle/>
                    <a:p>
                      <a:pPr indent="0" lvl="0" marL="0" rtl="0" algn="ctr">
                        <a:spcBef>
                          <a:spcPts val="0"/>
                        </a:spcBef>
                        <a:spcAft>
                          <a:spcPts val="0"/>
                        </a:spcAft>
                        <a:buNone/>
                      </a:pPr>
                      <a:r>
                        <a:rPr b="1" lang="en-US" sz="1700"/>
                        <a:t>Correlation with corr() method</a:t>
                      </a:r>
                      <a:endParaRPr b="1" sz="1700"/>
                    </a:p>
                  </a:txBody>
                  <a:tcPr marT="91425" marB="91425" marR="91425" marL="91425"/>
                </a:tc>
              </a:tr>
              <a:tr h="1018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518" name="Google Shape;518;g160e3851ee7_0_109"/>
          <p:cNvPicPr preferRelativeResize="0"/>
          <p:nvPr/>
        </p:nvPicPr>
        <p:blipFill>
          <a:blip r:embed="rId3">
            <a:alphaModFix/>
          </a:blip>
          <a:stretch>
            <a:fillRect/>
          </a:stretch>
        </p:blipFill>
        <p:spPr>
          <a:xfrm>
            <a:off x="2081175" y="2242455"/>
            <a:ext cx="7538900" cy="436450"/>
          </a:xfrm>
          <a:prstGeom prst="rect">
            <a:avLst/>
          </a:prstGeom>
          <a:noFill/>
          <a:ln>
            <a:noFill/>
          </a:ln>
        </p:spPr>
      </p:pic>
      <p:pic>
        <p:nvPicPr>
          <p:cNvPr id="519" name="Google Shape;519;g160e3851ee7_0_109"/>
          <p:cNvPicPr preferRelativeResize="0"/>
          <p:nvPr/>
        </p:nvPicPr>
        <p:blipFill>
          <a:blip r:embed="rId4">
            <a:alphaModFix/>
          </a:blip>
          <a:stretch>
            <a:fillRect/>
          </a:stretch>
        </p:blipFill>
        <p:spPr>
          <a:xfrm>
            <a:off x="1220400" y="4839375"/>
            <a:ext cx="4633025" cy="375650"/>
          </a:xfrm>
          <a:prstGeom prst="rect">
            <a:avLst/>
          </a:prstGeom>
          <a:noFill/>
          <a:ln>
            <a:noFill/>
          </a:ln>
        </p:spPr>
      </p:pic>
      <p:pic>
        <p:nvPicPr>
          <p:cNvPr id="520" name="Google Shape;520;g160e3851ee7_0_109"/>
          <p:cNvPicPr preferRelativeResize="0"/>
          <p:nvPr/>
        </p:nvPicPr>
        <p:blipFill>
          <a:blip r:embed="rId5">
            <a:alphaModFix/>
          </a:blip>
          <a:stretch>
            <a:fillRect/>
          </a:stretch>
        </p:blipFill>
        <p:spPr>
          <a:xfrm>
            <a:off x="6340675" y="4839375"/>
            <a:ext cx="4353026" cy="436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60e3851ee7_0_119"/>
          <p:cNvSpPr txBox="1"/>
          <p:nvPr>
            <p:ph type="title"/>
          </p:nvPr>
        </p:nvSpPr>
        <p:spPr>
          <a:xfrm>
            <a:off x="388949" y="365125"/>
            <a:ext cx="9375900" cy="1325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Correlation and Covariance Between insurance charges and gender Variables</a:t>
            </a:r>
            <a:endParaRPr/>
          </a:p>
          <a:p>
            <a:pPr indent="0" lvl="0" marL="0" rtl="0" algn="l">
              <a:lnSpc>
                <a:spcPct val="90000"/>
              </a:lnSpc>
              <a:spcBef>
                <a:spcPts val="0"/>
              </a:spcBef>
              <a:spcAft>
                <a:spcPts val="0"/>
              </a:spcAft>
              <a:buClr>
                <a:srgbClr val="103864"/>
              </a:buClr>
              <a:buSzPct val="100000"/>
              <a:buFont typeface="Sora"/>
              <a:buNone/>
            </a:pPr>
            <a:r>
              <a:t/>
            </a:r>
            <a:endParaRPr/>
          </a:p>
        </p:txBody>
      </p:sp>
      <p:sp>
        <p:nvSpPr>
          <p:cNvPr id="526" name="Google Shape;526;g160e3851ee7_0_119"/>
          <p:cNvSpPr txBox="1"/>
          <p:nvPr/>
        </p:nvSpPr>
        <p:spPr>
          <a:xfrm>
            <a:off x="401515" y="13557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result of our steps are:</a:t>
            </a:r>
            <a:endParaRPr b="0" i="0" sz="2000" u="none" cap="none" strike="noStrike">
              <a:solidFill>
                <a:srgbClr val="103864"/>
              </a:solidFill>
              <a:latin typeface="Sora"/>
              <a:ea typeface="Sora"/>
              <a:cs typeface="Sora"/>
              <a:sym typeface="Sora"/>
            </a:endParaRPr>
          </a:p>
        </p:txBody>
      </p:sp>
      <p:graphicFrame>
        <p:nvGraphicFramePr>
          <p:cNvPr id="527" name="Google Shape;527;g160e3851ee7_0_119"/>
          <p:cNvGraphicFramePr/>
          <p:nvPr/>
        </p:nvGraphicFramePr>
        <p:xfrm>
          <a:off x="952500" y="1762025"/>
          <a:ext cx="3000000" cy="3000000"/>
        </p:xfrm>
        <a:graphic>
          <a:graphicData uri="http://schemas.openxmlformats.org/drawingml/2006/table">
            <a:tbl>
              <a:tblPr>
                <a:noFill/>
                <a:tableStyleId>{0C97EEE6-A8CB-4C1B-A371-3DF5D305C3A2}</a:tableStyleId>
              </a:tblPr>
              <a:tblGrid>
                <a:gridCol w="5143500"/>
                <a:gridCol w="5143500"/>
              </a:tblGrid>
              <a:tr h="381000">
                <a:tc>
                  <a:txBody>
                    <a:bodyPr/>
                    <a:lstStyle/>
                    <a:p>
                      <a:pPr indent="0" lvl="0" marL="0" rtl="0" algn="ctr">
                        <a:spcBef>
                          <a:spcPts val="0"/>
                        </a:spcBef>
                        <a:spcAft>
                          <a:spcPts val="0"/>
                        </a:spcAft>
                        <a:buNone/>
                      </a:pPr>
                      <a:r>
                        <a:rPr b="1" lang="en-US" sz="1700"/>
                        <a:t>Covariance Result</a:t>
                      </a:r>
                      <a:endParaRPr b="1"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700"/>
                        <a:t>Correlation Result</a:t>
                      </a:r>
                      <a:endParaRPr b="1"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17425">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528" name="Google Shape;528;g160e3851ee7_0_119"/>
          <p:cNvSpPr txBox="1"/>
          <p:nvPr/>
        </p:nvSpPr>
        <p:spPr>
          <a:xfrm>
            <a:off x="401515" y="3927675"/>
            <a:ext cx="113889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the result above, we could see that the covariance values are positive and quite far away beyond 0 </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correlation values we’ve gathered is </a:t>
            </a:r>
            <a:r>
              <a:rPr lang="en-US" sz="2000">
                <a:solidFill>
                  <a:srgbClr val="103864"/>
                </a:solidFill>
                <a:latin typeface="Sora"/>
                <a:ea typeface="Sora"/>
                <a:cs typeface="Sora"/>
                <a:sym typeface="Sora"/>
              </a:rPr>
              <a:t>negative</a:t>
            </a:r>
            <a:r>
              <a:rPr lang="en-US" sz="2000">
                <a:solidFill>
                  <a:srgbClr val="103864"/>
                </a:solidFill>
                <a:latin typeface="Sora"/>
                <a:ea typeface="Sora"/>
                <a:cs typeface="Sora"/>
                <a:sym typeface="Sora"/>
              </a:rPr>
              <a:t> and close to 0.</a:t>
            </a:r>
            <a:endParaRPr sz="2000">
              <a:solidFill>
                <a:srgbClr val="103864"/>
              </a:solidFill>
              <a:latin typeface="Sora"/>
              <a:ea typeface="Sora"/>
              <a:cs typeface="Sora"/>
              <a:sym typeface="Sora"/>
            </a:endParaRPr>
          </a:p>
        </p:txBody>
      </p:sp>
      <p:pic>
        <p:nvPicPr>
          <p:cNvPr id="529" name="Google Shape;529;g160e3851ee7_0_119"/>
          <p:cNvPicPr preferRelativeResize="0"/>
          <p:nvPr/>
        </p:nvPicPr>
        <p:blipFill>
          <a:blip r:embed="rId3">
            <a:alphaModFix/>
          </a:blip>
          <a:stretch>
            <a:fillRect/>
          </a:stretch>
        </p:blipFill>
        <p:spPr>
          <a:xfrm>
            <a:off x="1094125" y="2416200"/>
            <a:ext cx="4825500" cy="755800"/>
          </a:xfrm>
          <a:prstGeom prst="rect">
            <a:avLst/>
          </a:prstGeom>
          <a:noFill/>
          <a:ln>
            <a:noFill/>
          </a:ln>
        </p:spPr>
      </p:pic>
      <p:pic>
        <p:nvPicPr>
          <p:cNvPr id="530" name="Google Shape;530;g160e3851ee7_0_119"/>
          <p:cNvPicPr preferRelativeResize="0"/>
          <p:nvPr/>
        </p:nvPicPr>
        <p:blipFill>
          <a:blip r:embed="rId4">
            <a:alphaModFix/>
          </a:blip>
          <a:stretch>
            <a:fillRect/>
          </a:stretch>
        </p:blipFill>
        <p:spPr>
          <a:xfrm>
            <a:off x="6876325" y="2329238"/>
            <a:ext cx="3599025" cy="1112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60e3851ee7_0_136"/>
          <p:cNvSpPr txBox="1"/>
          <p:nvPr>
            <p:ph type="title"/>
          </p:nvPr>
        </p:nvSpPr>
        <p:spPr>
          <a:xfrm>
            <a:off x="388949" y="365125"/>
            <a:ext cx="9375900" cy="1325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Correlation and Covariance Between Insurance Charges and Age Variables</a:t>
            </a:r>
            <a:endParaRPr/>
          </a:p>
          <a:p>
            <a:pPr indent="0" lvl="0" marL="0" rtl="0" algn="l">
              <a:lnSpc>
                <a:spcPct val="90000"/>
              </a:lnSpc>
              <a:spcBef>
                <a:spcPts val="0"/>
              </a:spcBef>
              <a:spcAft>
                <a:spcPts val="0"/>
              </a:spcAft>
              <a:buClr>
                <a:srgbClr val="103864"/>
              </a:buClr>
              <a:buSzPct val="100000"/>
              <a:buFont typeface="Sora"/>
              <a:buNone/>
            </a:pPr>
            <a:r>
              <a:t/>
            </a:r>
            <a:endParaRPr/>
          </a:p>
        </p:txBody>
      </p:sp>
      <p:sp>
        <p:nvSpPr>
          <p:cNvPr id="536" name="Google Shape;536;g160e3851ee7_0_136"/>
          <p:cNvSpPr txBox="1"/>
          <p:nvPr/>
        </p:nvSpPr>
        <p:spPr>
          <a:xfrm>
            <a:off x="401515" y="15081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Both data are not categorical, so we could directly </a:t>
            </a:r>
            <a:r>
              <a:rPr lang="en-US" sz="2000">
                <a:solidFill>
                  <a:srgbClr val="103864"/>
                </a:solidFill>
                <a:latin typeface="Sora"/>
                <a:ea typeface="Sora"/>
                <a:cs typeface="Sora"/>
                <a:sym typeface="Sora"/>
              </a:rPr>
              <a:t>find the covariance value through ``cov()`` method from numpy library and ``corr()`` method from pandas:</a:t>
            </a:r>
            <a:endParaRPr b="0" i="0" sz="2000" u="none" cap="none" strike="noStrike">
              <a:solidFill>
                <a:srgbClr val="103864"/>
              </a:solidFill>
              <a:latin typeface="Sora"/>
              <a:ea typeface="Sora"/>
              <a:cs typeface="Sora"/>
              <a:sym typeface="Sora"/>
            </a:endParaRPr>
          </a:p>
        </p:txBody>
      </p:sp>
      <p:graphicFrame>
        <p:nvGraphicFramePr>
          <p:cNvPr id="537" name="Google Shape;537;g160e3851ee7_0_136"/>
          <p:cNvGraphicFramePr/>
          <p:nvPr/>
        </p:nvGraphicFramePr>
        <p:xfrm>
          <a:off x="952500" y="2673375"/>
          <a:ext cx="3000000" cy="3000000"/>
        </p:xfrm>
        <a:graphic>
          <a:graphicData uri="http://schemas.openxmlformats.org/drawingml/2006/table">
            <a:tbl>
              <a:tblPr>
                <a:noFill/>
                <a:tableStyleId>{0C97EEE6-A8CB-4C1B-A371-3DF5D305C3A2}</a:tableStyleId>
              </a:tblPr>
              <a:tblGrid>
                <a:gridCol w="5143500"/>
                <a:gridCol w="5143500"/>
              </a:tblGrid>
              <a:tr h="490625">
                <a:tc>
                  <a:txBody>
                    <a:bodyPr/>
                    <a:lstStyle/>
                    <a:p>
                      <a:pPr indent="0" lvl="0" marL="0" rtl="0" algn="ctr">
                        <a:spcBef>
                          <a:spcPts val="0"/>
                        </a:spcBef>
                        <a:spcAft>
                          <a:spcPts val="0"/>
                        </a:spcAft>
                        <a:buNone/>
                      </a:pPr>
                      <a:r>
                        <a:rPr b="1" lang="en-US" sz="1700"/>
                        <a:t>Covariance with cov() method</a:t>
                      </a:r>
                      <a:endParaRPr b="1" sz="1700"/>
                    </a:p>
                  </a:txBody>
                  <a:tcPr marT="91425" marB="91425" marR="91425" marL="91425"/>
                </a:tc>
                <a:tc>
                  <a:txBody>
                    <a:bodyPr/>
                    <a:lstStyle/>
                    <a:p>
                      <a:pPr indent="0" lvl="0" marL="0" rtl="0" algn="ctr">
                        <a:spcBef>
                          <a:spcPts val="0"/>
                        </a:spcBef>
                        <a:spcAft>
                          <a:spcPts val="0"/>
                        </a:spcAft>
                        <a:buNone/>
                      </a:pPr>
                      <a:r>
                        <a:rPr b="1" lang="en-US" sz="1700"/>
                        <a:t>Correlation with corr() method</a:t>
                      </a:r>
                      <a:endParaRPr b="1" sz="1700"/>
                    </a:p>
                  </a:txBody>
                  <a:tcPr marT="91425" marB="91425" marR="91425" marL="91425"/>
                </a:tc>
              </a:tr>
              <a:tr h="646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538" name="Google Shape;538;g160e3851ee7_0_136"/>
          <p:cNvPicPr preferRelativeResize="0"/>
          <p:nvPr/>
        </p:nvPicPr>
        <p:blipFill>
          <a:blip r:embed="rId3">
            <a:alphaModFix/>
          </a:blip>
          <a:stretch>
            <a:fillRect/>
          </a:stretch>
        </p:blipFill>
        <p:spPr>
          <a:xfrm>
            <a:off x="1278350" y="3290200"/>
            <a:ext cx="4398600" cy="427450"/>
          </a:xfrm>
          <a:prstGeom prst="rect">
            <a:avLst/>
          </a:prstGeom>
          <a:noFill/>
          <a:ln>
            <a:noFill/>
          </a:ln>
        </p:spPr>
      </p:pic>
      <p:pic>
        <p:nvPicPr>
          <p:cNvPr id="539" name="Google Shape;539;g160e3851ee7_0_136"/>
          <p:cNvPicPr preferRelativeResize="0"/>
          <p:nvPr/>
        </p:nvPicPr>
        <p:blipFill>
          <a:blip r:embed="rId4">
            <a:alphaModFix/>
          </a:blip>
          <a:stretch>
            <a:fillRect/>
          </a:stretch>
        </p:blipFill>
        <p:spPr>
          <a:xfrm>
            <a:off x="6519100" y="3300563"/>
            <a:ext cx="4398600" cy="40671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160e3851ee7_0_150"/>
          <p:cNvSpPr txBox="1"/>
          <p:nvPr>
            <p:ph type="title"/>
          </p:nvPr>
        </p:nvSpPr>
        <p:spPr>
          <a:xfrm>
            <a:off x="388949" y="365125"/>
            <a:ext cx="9375900" cy="1325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103864"/>
              </a:buClr>
              <a:buSzPct val="100000"/>
              <a:buFont typeface="Sora"/>
              <a:buNone/>
            </a:pPr>
            <a:r>
              <a:rPr lang="en-US"/>
              <a:t>Correlation and Covariance Between Insurance Charges and Age Variables (continue)</a:t>
            </a:r>
            <a:endParaRPr/>
          </a:p>
          <a:p>
            <a:pPr indent="0" lvl="0" marL="0" rtl="0" algn="l">
              <a:lnSpc>
                <a:spcPct val="90000"/>
              </a:lnSpc>
              <a:spcBef>
                <a:spcPts val="0"/>
              </a:spcBef>
              <a:spcAft>
                <a:spcPts val="0"/>
              </a:spcAft>
              <a:buClr>
                <a:srgbClr val="103864"/>
              </a:buClr>
              <a:buSzPct val="100000"/>
              <a:buFont typeface="Sora"/>
              <a:buNone/>
            </a:pPr>
            <a:r>
              <a:t/>
            </a:r>
            <a:endParaRPr/>
          </a:p>
        </p:txBody>
      </p:sp>
      <p:sp>
        <p:nvSpPr>
          <p:cNvPr id="545" name="Google Shape;545;g160e3851ee7_0_150"/>
          <p:cNvSpPr txBox="1"/>
          <p:nvPr/>
        </p:nvSpPr>
        <p:spPr>
          <a:xfrm>
            <a:off x="401515" y="13557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result of our steps are:</a:t>
            </a:r>
            <a:endParaRPr b="0" i="0" sz="2000" u="none" cap="none" strike="noStrike">
              <a:solidFill>
                <a:srgbClr val="103864"/>
              </a:solidFill>
              <a:latin typeface="Sora"/>
              <a:ea typeface="Sora"/>
              <a:cs typeface="Sora"/>
              <a:sym typeface="Sora"/>
            </a:endParaRPr>
          </a:p>
        </p:txBody>
      </p:sp>
      <p:graphicFrame>
        <p:nvGraphicFramePr>
          <p:cNvPr id="546" name="Google Shape;546;g160e3851ee7_0_150"/>
          <p:cNvGraphicFramePr/>
          <p:nvPr/>
        </p:nvGraphicFramePr>
        <p:xfrm>
          <a:off x="952500" y="1762025"/>
          <a:ext cx="3000000" cy="3000000"/>
        </p:xfrm>
        <a:graphic>
          <a:graphicData uri="http://schemas.openxmlformats.org/drawingml/2006/table">
            <a:tbl>
              <a:tblPr>
                <a:noFill/>
                <a:tableStyleId>{0C97EEE6-A8CB-4C1B-A371-3DF5D305C3A2}</a:tableStyleId>
              </a:tblPr>
              <a:tblGrid>
                <a:gridCol w="5143500"/>
                <a:gridCol w="5143500"/>
              </a:tblGrid>
              <a:tr h="381000">
                <a:tc>
                  <a:txBody>
                    <a:bodyPr/>
                    <a:lstStyle/>
                    <a:p>
                      <a:pPr indent="0" lvl="0" marL="0" rtl="0" algn="ctr">
                        <a:spcBef>
                          <a:spcPts val="0"/>
                        </a:spcBef>
                        <a:spcAft>
                          <a:spcPts val="0"/>
                        </a:spcAft>
                        <a:buNone/>
                      </a:pPr>
                      <a:r>
                        <a:rPr b="1" lang="en-US" sz="1700"/>
                        <a:t>Covariance Result</a:t>
                      </a:r>
                      <a:endParaRPr b="1"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700"/>
                        <a:t>Correlation Result</a:t>
                      </a:r>
                      <a:endParaRPr b="1"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17425">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547" name="Google Shape;547;g160e3851ee7_0_150"/>
          <p:cNvSpPr txBox="1"/>
          <p:nvPr/>
        </p:nvSpPr>
        <p:spPr>
          <a:xfrm>
            <a:off x="401515" y="3927675"/>
            <a:ext cx="11388900" cy="16317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the result above, we could see that the covariance values are positive and quite far away beyond 0 </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correlation values we’ve gathered  is </a:t>
            </a:r>
            <a:r>
              <a:rPr lang="en-US" sz="2000">
                <a:solidFill>
                  <a:srgbClr val="103864"/>
                </a:solidFill>
                <a:latin typeface="Sora"/>
                <a:ea typeface="Sora"/>
                <a:cs typeface="Sora"/>
                <a:sym typeface="Sora"/>
              </a:rPr>
              <a:t>slightly</a:t>
            </a:r>
            <a:r>
              <a:rPr lang="en-US" sz="2000">
                <a:solidFill>
                  <a:srgbClr val="103864"/>
                </a:solidFill>
                <a:latin typeface="Sora"/>
                <a:ea typeface="Sora"/>
                <a:cs typeface="Sora"/>
                <a:sym typeface="Sora"/>
              </a:rPr>
              <a:t> close to zero and has positive value.</a:t>
            </a:r>
            <a:endParaRPr sz="2000">
              <a:solidFill>
                <a:srgbClr val="103864"/>
              </a:solidFill>
              <a:latin typeface="Sora"/>
              <a:ea typeface="Sora"/>
              <a:cs typeface="Sora"/>
              <a:sym typeface="Sora"/>
            </a:endParaRPr>
          </a:p>
        </p:txBody>
      </p:sp>
      <p:pic>
        <p:nvPicPr>
          <p:cNvPr id="548" name="Google Shape;548;g160e3851ee7_0_150"/>
          <p:cNvPicPr preferRelativeResize="0"/>
          <p:nvPr/>
        </p:nvPicPr>
        <p:blipFill>
          <a:blip r:embed="rId3">
            <a:alphaModFix/>
          </a:blip>
          <a:stretch>
            <a:fillRect/>
          </a:stretch>
        </p:blipFill>
        <p:spPr>
          <a:xfrm>
            <a:off x="1181675" y="2405450"/>
            <a:ext cx="4700150" cy="741500"/>
          </a:xfrm>
          <a:prstGeom prst="rect">
            <a:avLst/>
          </a:prstGeom>
          <a:noFill/>
          <a:ln>
            <a:noFill/>
          </a:ln>
        </p:spPr>
      </p:pic>
      <p:pic>
        <p:nvPicPr>
          <p:cNvPr id="549" name="Google Shape;549;g160e3851ee7_0_150"/>
          <p:cNvPicPr preferRelativeResize="0"/>
          <p:nvPr/>
        </p:nvPicPr>
        <p:blipFill>
          <a:blip r:embed="rId4">
            <a:alphaModFix/>
          </a:blip>
          <a:stretch>
            <a:fillRect/>
          </a:stretch>
        </p:blipFill>
        <p:spPr>
          <a:xfrm>
            <a:off x="7126852" y="2240138"/>
            <a:ext cx="3090773" cy="1203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160e3851ee7_0_16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 of Correlation Between Variables</a:t>
            </a:r>
            <a:endParaRPr/>
          </a:p>
        </p:txBody>
      </p:sp>
      <p:sp>
        <p:nvSpPr>
          <p:cNvPr id="555" name="Google Shape;555;g160e3851ee7_0_161"/>
          <p:cNvSpPr txBox="1"/>
          <p:nvPr/>
        </p:nvSpPr>
        <p:spPr>
          <a:xfrm>
            <a:off x="401515" y="1584375"/>
            <a:ext cx="11388900" cy="38943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Hubungan antara variabel charges dan BMI memiliki hubungan karena nilai kovarians </a:t>
            </a:r>
            <a:r>
              <a:rPr lang="en-US" sz="2000">
                <a:solidFill>
                  <a:srgbClr val="103864"/>
                </a:solidFill>
                <a:latin typeface="Sora"/>
                <a:ea typeface="Sora"/>
                <a:cs typeface="Sora"/>
                <a:sym typeface="Sora"/>
              </a:rPr>
              <a:t> 1.46473 menjauhu 0</a:t>
            </a:r>
            <a:r>
              <a:rPr lang="en-US" sz="2000">
                <a:solidFill>
                  <a:srgbClr val="103864"/>
                </a:solidFill>
                <a:latin typeface="Sora"/>
                <a:ea typeface="Sora"/>
                <a:cs typeface="Sora"/>
                <a:sym typeface="Sora"/>
              </a:rPr>
              <a:t>. Kedua variabel berkorelasi positif dan hubungannya lemah karena nilai korelasi </a:t>
            </a:r>
            <a:r>
              <a:rPr lang="en-US" sz="2000">
                <a:solidFill>
                  <a:srgbClr val="103864"/>
                </a:solidFill>
                <a:latin typeface="Sora"/>
                <a:ea typeface="Sora"/>
                <a:cs typeface="Sora"/>
                <a:sym typeface="Sora"/>
              </a:rPr>
              <a:t> 0.1983 </a:t>
            </a:r>
            <a:r>
              <a:rPr lang="en-US" sz="2000">
                <a:solidFill>
                  <a:srgbClr val="103864"/>
                </a:solidFill>
                <a:latin typeface="Sora"/>
                <a:ea typeface="Sora"/>
                <a:cs typeface="Sora"/>
                <a:sym typeface="Sora"/>
              </a:rPr>
              <a:t> mendekati 0.</a:t>
            </a:r>
            <a:endParaRPr sz="2000">
              <a:solidFill>
                <a:srgbClr val="103864"/>
              </a:solidFill>
              <a:latin typeface="Sora"/>
              <a:ea typeface="Sora"/>
              <a:cs typeface="Sora"/>
              <a:sym typeface="Sora"/>
            </a:endParaRPr>
          </a:p>
          <a:p>
            <a:pPr indent="0" lvl="0" marL="457200" rtl="0" algn="l">
              <a:lnSpc>
                <a:spcPct val="115000"/>
              </a:lnSpc>
              <a:spcBef>
                <a:spcPts val="0"/>
              </a:spcBef>
              <a:spcAft>
                <a:spcPts val="0"/>
              </a:spcAft>
              <a:buNone/>
            </a:pPr>
            <a:r>
              <a:t/>
            </a:r>
            <a:endParaRPr sz="2000">
              <a:solidFill>
                <a:srgbClr val="103864"/>
              </a:solidFill>
              <a:latin typeface="Sora"/>
              <a:ea typeface="Sora"/>
              <a:cs typeface="Sora"/>
              <a:sym typeface="Sora"/>
            </a:endParaRPr>
          </a:p>
          <a:p>
            <a:pPr indent="-355600" lvl="0" marL="457200" rtl="0" algn="l">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Hubungan antara variabel tagihan asuransi dan smoker memiliki hubungan karena nilai kovarians  3.8487 menjauhi 0. Kedua variabel berkorelasi positif dan hubungannya kuat karena nilai korelasi  0.7872 mendekati 1.</a:t>
            </a:r>
            <a:endParaRPr sz="20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rtl="0" algn="l">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Hubungan antara variabel BMI dan smoker  memiliki hubungan karena nilai kovarians  9.2328. Tapi kedua variabel tidak memiliki hubungan karena nilai korelasi  0.00375 mendekati 0</a:t>
            </a:r>
            <a:endParaRPr sz="2000">
              <a:solidFill>
                <a:srgbClr val="103864"/>
              </a:solidFill>
              <a:latin typeface="Sora"/>
              <a:ea typeface="Sora"/>
              <a:cs typeface="Sora"/>
              <a:sym typeface="Sor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60e3851ee7_0_166"/>
          <p:cNvSpPr txBox="1"/>
          <p:nvPr>
            <p:ph type="title"/>
          </p:nvPr>
        </p:nvSpPr>
        <p:spPr>
          <a:xfrm>
            <a:off x="388949" y="60325"/>
            <a:ext cx="10031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 of Correlation Between Variables (Continue)</a:t>
            </a:r>
            <a:endParaRPr/>
          </a:p>
        </p:txBody>
      </p:sp>
      <p:sp>
        <p:nvSpPr>
          <p:cNvPr id="561" name="Google Shape;561;g160e3851ee7_0_166"/>
          <p:cNvSpPr txBox="1"/>
          <p:nvPr/>
        </p:nvSpPr>
        <p:spPr>
          <a:xfrm>
            <a:off x="401515" y="1584375"/>
            <a:ext cx="11388900" cy="25242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Hubungan antara variabel tagihan dan gender  memiliki hubungan karena nilai kovarians -3.4701 menjauhi 0. Tapi kedua variabeltidak memiliki hubungan karena nilai korelasi  0.00375 mendekati 0.</a:t>
            </a:r>
            <a:endParaRPr sz="2000">
              <a:solidFill>
                <a:srgbClr val="103864"/>
              </a:solidFill>
              <a:latin typeface="Sora"/>
              <a:ea typeface="Sora"/>
              <a:cs typeface="Sora"/>
              <a:sym typeface="Sora"/>
            </a:endParaRPr>
          </a:p>
          <a:p>
            <a:pPr indent="0" lvl="0" marL="457200" rtl="0" algn="l">
              <a:lnSpc>
                <a:spcPct val="115000"/>
              </a:lnSpc>
              <a:spcBef>
                <a:spcPts val="0"/>
              </a:spcBef>
              <a:spcAft>
                <a:spcPts val="0"/>
              </a:spcAft>
              <a:buNone/>
            </a:pPr>
            <a:r>
              <a:t/>
            </a:r>
            <a:endParaRPr sz="2000">
              <a:solidFill>
                <a:srgbClr val="103864"/>
              </a:solidFill>
              <a:latin typeface="Sora"/>
              <a:ea typeface="Sora"/>
              <a:cs typeface="Sora"/>
              <a:sym typeface="Sora"/>
            </a:endParaRPr>
          </a:p>
          <a:p>
            <a:pPr indent="-355600" lvl="0" marL="457200" rtl="0" algn="l">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Hubungan antara variabel charges dan BMI memiliki hubungan karena nilai kovarians 5.0875 menjauhu 0. Kedua variabel berkorelasi positif dan hubungannya cukup karena nilai korelasi  0.299  menjauhi 0.</a:t>
            </a:r>
            <a:endParaRPr sz="2000">
              <a:solidFill>
                <a:srgbClr val="103864"/>
              </a:solidFill>
              <a:latin typeface="Sora"/>
              <a:ea typeface="Sora"/>
              <a:cs typeface="Sora"/>
              <a:sym typeface="Sor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42ad2f6649_0_6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142ad2f6649_0_134"/>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smoker insurance charge is higher than non-smoker</a:t>
            </a:r>
            <a:endParaRPr/>
          </a:p>
        </p:txBody>
      </p:sp>
      <p:sp>
        <p:nvSpPr>
          <p:cNvPr id="573" name="Google Shape;573;g142ad2f6649_0_134"/>
          <p:cNvSpPr txBox="1"/>
          <p:nvPr/>
        </p:nvSpPr>
        <p:spPr>
          <a:xfrm>
            <a:off x="401515" y="15843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First, we define the null </a:t>
            </a:r>
            <a:r>
              <a:rPr lang="en-US" sz="2000">
                <a:solidFill>
                  <a:srgbClr val="103864"/>
                </a:solidFill>
                <a:latin typeface="Sora"/>
                <a:ea typeface="Sora"/>
                <a:cs typeface="Sora"/>
                <a:sym typeface="Sora"/>
              </a:rPr>
              <a:t>hypothesis</a:t>
            </a:r>
            <a:r>
              <a:rPr lang="en-US" sz="2000">
                <a:solidFill>
                  <a:srgbClr val="103864"/>
                </a:solidFill>
                <a:latin typeface="Sora"/>
                <a:ea typeface="Sora"/>
                <a:cs typeface="Sora"/>
                <a:sym typeface="Sora"/>
              </a:rPr>
              <a:t>, alternative </a:t>
            </a:r>
            <a:r>
              <a:rPr lang="en-US" sz="2000">
                <a:solidFill>
                  <a:srgbClr val="103864"/>
                </a:solidFill>
                <a:latin typeface="Sora"/>
                <a:ea typeface="Sora"/>
                <a:cs typeface="Sora"/>
                <a:sym typeface="Sora"/>
              </a:rPr>
              <a:t>hypothesis and significance:</a:t>
            </a:r>
            <a:endParaRPr b="0" i="0" sz="2000" u="none" cap="none" strike="noStrike">
              <a:solidFill>
                <a:srgbClr val="103864"/>
              </a:solidFill>
              <a:latin typeface="Sora"/>
              <a:ea typeface="Sora"/>
              <a:cs typeface="Sora"/>
              <a:sym typeface="Sora"/>
            </a:endParaRPr>
          </a:p>
        </p:txBody>
      </p:sp>
      <p:sp>
        <p:nvSpPr>
          <p:cNvPr id="574" name="Google Shape;574;g142ad2f6649_0_134"/>
          <p:cNvSpPr txBox="1"/>
          <p:nvPr/>
        </p:nvSpPr>
        <p:spPr>
          <a:xfrm>
            <a:off x="401540" y="3310275"/>
            <a:ext cx="11388900" cy="224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a and b represents insurance charges for smoker and non_smoker respectively.</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our alternative </a:t>
            </a:r>
            <a:r>
              <a:rPr lang="en-US" sz="2000">
                <a:solidFill>
                  <a:srgbClr val="103864"/>
                </a:solidFill>
                <a:latin typeface="Sora"/>
                <a:ea typeface="Sora"/>
                <a:cs typeface="Sora"/>
                <a:sym typeface="Sora"/>
              </a:rPr>
              <a:t>hypothesis</a:t>
            </a:r>
            <a:r>
              <a:rPr lang="en-US" sz="2000">
                <a:solidFill>
                  <a:srgbClr val="103864"/>
                </a:solidFill>
                <a:latin typeface="Sora"/>
                <a:ea typeface="Sora"/>
                <a:cs typeface="Sora"/>
                <a:sym typeface="Sora"/>
              </a:rPr>
              <a:t>, we would use the left-tail testing.</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test the mean because we want to test which variable is higher than the other. With this in mind, our statistics test will use t-test.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t-test we would find the t-stats value and p-value, the latter would be used to get the conclusion of our hypothesis testing.</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use the most use significance value, which is 0.05 or 5%</a:t>
            </a:r>
            <a:endParaRPr b="0" i="0" sz="2000" u="none" cap="none" strike="noStrike">
              <a:solidFill>
                <a:srgbClr val="103864"/>
              </a:solidFill>
              <a:latin typeface="Sora"/>
              <a:ea typeface="Sora"/>
              <a:cs typeface="Sora"/>
              <a:sym typeface="Sora"/>
            </a:endParaRPr>
          </a:p>
        </p:txBody>
      </p:sp>
      <p:pic>
        <p:nvPicPr>
          <p:cNvPr id="575" name="Google Shape;575;g142ad2f6649_0_134"/>
          <p:cNvPicPr preferRelativeResize="0"/>
          <p:nvPr/>
        </p:nvPicPr>
        <p:blipFill>
          <a:blip r:embed="rId3">
            <a:alphaModFix/>
          </a:blip>
          <a:stretch>
            <a:fillRect/>
          </a:stretch>
        </p:blipFill>
        <p:spPr>
          <a:xfrm>
            <a:off x="4807902" y="1984575"/>
            <a:ext cx="2402005" cy="132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42ad2f6649_0_7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628a7248c3_0_2"/>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smoker insurance charge is higher than non-smoker (continue)</a:t>
            </a:r>
            <a:endParaRPr/>
          </a:p>
        </p:txBody>
      </p:sp>
      <p:sp>
        <p:nvSpPr>
          <p:cNvPr id="581" name="Google Shape;581;g1628a7248c3_0_2"/>
          <p:cNvSpPr txBox="1"/>
          <p:nvPr/>
        </p:nvSpPr>
        <p:spPr>
          <a:xfrm>
            <a:off x="401515" y="1279575"/>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could use ``ttest_ind()`` method to find the p-value and t-test value.</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By using this method all we need to do is to find the value of insurance charges smoker and non-smoker:</a:t>
            </a:r>
            <a:endParaRPr sz="2000">
              <a:solidFill>
                <a:srgbClr val="103864"/>
              </a:solidFill>
              <a:latin typeface="Sora"/>
              <a:ea typeface="Sora"/>
              <a:cs typeface="Sora"/>
              <a:sym typeface="Sora"/>
            </a:endParaRPr>
          </a:p>
        </p:txBody>
      </p:sp>
      <p:sp>
        <p:nvSpPr>
          <p:cNvPr id="582" name="Google Shape;582;g1628a7248c3_0_2"/>
          <p:cNvSpPr txBox="1"/>
          <p:nvPr/>
        </p:nvSpPr>
        <p:spPr>
          <a:xfrm>
            <a:off x="401540" y="37674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Then, we are going to see the whether the variance of insurance charges for smoker or not to decide whether the we use standard t-test or welch’s t-test:</a:t>
            </a:r>
            <a:endParaRPr b="0" i="0" sz="2000" u="none" cap="none" strike="noStrike">
              <a:solidFill>
                <a:srgbClr val="103864"/>
              </a:solidFill>
              <a:latin typeface="Sora"/>
              <a:ea typeface="Sora"/>
              <a:cs typeface="Sora"/>
              <a:sym typeface="Sora"/>
            </a:endParaRPr>
          </a:p>
        </p:txBody>
      </p:sp>
      <p:pic>
        <p:nvPicPr>
          <p:cNvPr id="583" name="Google Shape;583;g1628a7248c3_0_2"/>
          <p:cNvPicPr preferRelativeResize="0"/>
          <p:nvPr/>
        </p:nvPicPr>
        <p:blipFill>
          <a:blip r:embed="rId3">
            <a:alphaModFix/>
          </a:blip>
          <a:stretch>
            <a:fillRect/>
          </a:stretch>
        </p:blipFill>
        <p:spPr>
          <a:xfrm>
            <a:off x="3796350" y="2281249"/>
            <a:ext cx="4220417" cy="1467575"/>
          </a:xfrm>
          <a:prstGeom prst="rect">
            <a:avLst/>
          </a:prstGeom>
          <a:noFill/>
          <a:ln>
            <a:noFill/>
          </a:ln>
        </p:spPr>
      </p:pic>
      <p:pic>
        <p:nvPicPr>
          <p:cNvPr id="584" name="Google Shape;584;g1628a7248c3_0_2"/>
          <p:cNvPicPr preferRelativeResize="0"/>
          <p:nvPr/>
        </p:nvPicPr>
        <p:blipFill>
          <a:blip r:embed="rId4">
            <a:alphaModFix/>
          </a:blip>
          <a:stretch>
            <a:fillRect/>
          </a:stretch>
        </p:blipFill>
        <p:spPr>
          <a:xfrm>
            <a:off x="2443800" y="4458400"/>
            <a:ext cx="7115175" cy="752475"/>
          </a:xfrm>
          <a:prstGeom prst="rect">
            <a:avLst/>
          </a:prstGeom>
          <a:noFill/>
          <a:ln>
            <a:noFill/>
          </a:ln>
        </p:spPr>
      </p:pic>
      <p:sp>
        <p:nvSpPr>
          <p:cNvPr id="585" name="Google Shape;585;g1628a7248c3_0_2"/>
          <p:cNvSpPr txBox="1"/>
          <p:nvPr/>
        </p:nvSpPr>
        <p:spPr>
          <a:xfrm>
            <a:off x="401540" y="5352900"/>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the code above, the variance value for smoker is 132721153.136 whilst for non-smoker is 35891656.003. The variance difference is significant, hence we need to use welch t-test as our hypothesis.</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628a7248c3_0_12"/>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smoker insurance charge is higher than non-smoker (continue)</a:t>
            </a:r>
            <a:endParaRPr/>
          </a:p>
        </p:txBody>
      </p:sp>
      <p:sp>
        <p:nvSpPr>
          <p:cNvPr id="591" name="Google Shape;591;g1628a7248c3_0_12"/>
          <p:cNvSpPr txBox="1"/>
          <p:nvPr/>
        </p:nvSpPr>
        <p:spPr>
          <a:xfrm>
            <a:off x="401515" y="12795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need to calculate the t-stat with scipy ``ttest_ind()`` method:</a:t>
            </a:r>
            <a:endParaRPr sz="2000">
              <a:solidFill>
                <a:srgbClr val="103864"/>
              </a:solidFill>
              <a:latin typeface="Sora"/>
              <a:ea typeface="Sora"/>
              <a:cs typeface="Sora"/>
              <a:sym typeface="Sora"/>
            </a:endParaRPr>
          </a:p>
        </p:txBody>
      </p:sp>
      <p:sp>
        <p:nvSpPr>
          <p:cNvPr id="592" name="Google Shape;592;g1628a7248c3_0_12"/>
          <p:cNvSpPr txBox="1"/>
          <p:nvPr/>
        </p:nvSpPr>
        <p:spPr>
          <a:xfrm>
            <a:off x="401540" y="2776875"/>
            <a:ext cx="11388900" cy="16317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smokers_charges and non_smokers_charges represents the insurance charges for smoker and non smokers</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``alternative=’less’`` parameter indicates the left-tail testing</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``equal_var=’False’`` parameter means, that we will use Welch’s T-Test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Here is the t_stat value and p_value after we run the code:</a:t>
            </a:r>
            <a:endParaRPr sz="2000">
              <a:solidFill>
                <a:srgbClr val="103864"/>
              </a:solidFill>
              <a:latin typeface="Sora"/>
              <a:ea typeface="Sora"/>
              <a:cs typeface="Sora"/>
              <a:sym typeface="Sora"/>
            </a:endParaRPr>
          </a:p>
        </p:txBody>
      </p:sp>
      <p:pic>
        <p:nvPicPr>
          <p:cNvPr id="593" name="Google Shape;593;g1628a7248c3_0_12"/>
          <p:cNvPicPr preferRelativeResize="0"/>
          <p:nvPr/>
        </p:nvPicPr>
        <p:blipFill>
          <a:blip r:embed="rId3">
            <a:alphaModFix/>
          </a:blip>
          <a:stretch>
            <a:fillRect/>
          </a:stretch>
        </p:blipFill>
        <p:spPr>
          <a:xfrm>
            <a:off x="852938" y="1832175"/>
            <a:ext cx="8939324" cy="542525"/>
          </a:xfrm>
          <a:prstGeom prst="rect">
            <a:avLst/>
          </a:prstGeom>
          <a:noFill/>
          <a:ln>
            <a:noFill/>
          </a:ln>
        </p:spPr>
      </p:pic>
      <p:pic>
        <p:nvPicPr>
          <p:cNvPr id="594" name="Google Shape;594;g1628a7248c3_0_12"/>
          <p:cNvPicPr preferRelativeResize="0"/>
          <p:nvPr/>
        </p:nvPicPr>
        <p:blipFill>
          <a:blip r:embed="rId4">
            <a:alphaModFix/>
          </a:blip>
          <a:stretch>
            <a:fillRect/>
          </a:stretch>
        </p:blipFill>
        <p:spPr>
          <a:xfrm>
            <a:off x="3465225" y="4658350"/>
            <a:ext cx="4613425" cy="828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1628a7248c3_0_24"/>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smoker insurance charge is higher than non-smoker (continue)</a:t>
            </a:r>
            <a:endParaRPr/>
          </a:p>
        </p:txBody>
      </p:sp>
      <p:sp>
        <p:nvSpPr>
          <p:cNvPr id="600" name="Google Shape;600;g1628a7248c3_0_24"/>
          <p:cNvSpPr txBox="1"/>
          <p:nvPr/>
        </p:nvSpPr>
        <p:spPr>
          <a:xfrm>
            <a:off x="401515" y="12795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Next we compare the the significant value and the p-value, which we get from previous slides, and we get the following result:</a:t>
            </a:r>
            <a:endParaRPr sz="2000">
              <a:solidFill>
                <a:srgbClr val="103864"/>
              </a:solidFill>
              <a:latin typeface="Sora"/>
              <a:ea typeface="Sora"/>
              <a:cs typeface="Sora"/>
              <a:sym typeface="Sora"/>
            </a:endParaRPr>
          </a:p>
        </p:txBody>
      </p:sp>
      <p:sp>
        <p:nvSpPr>
          <p:cNvPr id="601" name="Google Shape;601;g1628a7248c3_0_24"/>
          <p:cNvSpPr txBox="1"/>
          <p:nvPr/>
        </p:nvSpPr>
        <p:spPr>
          <a:xfrm>
            <a:off x="401540" y="38436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Conclusion: p-value is greater than significance, hence we can’t reject the null hypothesis because there is not enough evidence.</a:t>
            </a:r>
            <a:endParaRPr sz="2000">
              <a:solidFill>
                <a:srgbClr val="103864"/>
              </a:solidFill>
              <a:latin typeface="Sora"/>
              <a:ea typeface="Sora"/>
              <a:cs typeface="Sora"/>
              <a:sym typeface="Sora"/>
            </a:endParaRPr>
          </a:p>
        </p:txBody>
      </p:sp>
      <p:pic>
        <p:nvPicPr>
          <p:cNvPr id="602" name="Google Shape;602;g1628a7248c3_0_24"/>
          <p:cNvPicPr preferRelativeResize="0"/>
          <p:nvPr/>
        </p:nvPicPr>
        <p:blipFill>
          <a:blip r:embed="rId3">
            <a:alphaModFix/>
          </a:blip>
          <a:stretch>
            <a:fillRect/>
          </a:stretch>
        </p:blipFill>
        <p:spPr>
          <a:xfrm>
            <a:off x="4012927" y="2145125"/>
            <a:ext cx="2963964" cy="1325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1628a7248c3_0_34"/>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insurance charge for BMI greater than 25 is higher than BMI less than 25</a:t>
            </a:r>
            <a:endParaRPr/>
          </a:p>
        </p:txBody>
      </p:sp>
      <p:sp>
        <p:nvSpPr>
          <p:cNvPr id="608" name="Google Shape;608;g1628a7248c3_0_34"/>
          <p:cNvSpPr txBox="1"/>
          <p:nvPr/>
        </p:nvSpPr>
        <p:spPr>
          <a:xfrm>
            <a:off x="401515" y="15843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First, we define the null hypothesis, alternative hypothesis and significance:</a:t>
            </a:r>
            <a:endParaRPr b="0" i="0" sz="2000" u="none" cap="none" strike="noStrike">
              <a:solidFill>
                <a:srgbClr val="103864"/>
              </a:solidFill>
              <a:latin typeface="Sora"/>
              <a:ea typeface="Sora"/>
              <a:cs typeface="Sora"/>
              <a:sym typeface="Sora"/>
            </a:endParaRPr>
          </a:p>
        </p:txBody>
      </p:sp>
      <p:sp>
        <p:nvSpPr>
          <p:cNvPr id="609" name="Google Shape;609;g1628a7248c3_0_34"/>
          <p:cNvSpPr txBox="1"/>
          <p:nvPr/>
        </p:nvSpPr>
        <p:spPr>
          <a:xfrm>
            <a:off x="401540" y="3310275"/>
            <a:ext cx="11388900" cy="25551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a and b represents insurance charges for BMI greater than 25 and BMI less than 25 respectively.</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our alternative hypothesis, we would use the left-tail testing.</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test the mean because we want to test which variable is higher than the other. With this in mind, our statistics test will use t-test.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t-test we would find the t-stats value and p-value, the latter would be used to get the conclusion of our hypothesis testing.</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use the most use significance value, which is 0.05 or 5%</a:t>
            </a:r>
            <a:endParaRPr b="0" i="0" sz="2000" u="none" cap="none" strike="noStrike">
              <a:solidFill>
                <a:srgbClr val="103864"/>
              </a:solidFill>
              <a:latin typeface="Sora"/>
              <a:ea typeface="Sora"/>
              <a:cs typeface="Sora"/>
              <a:sym typeface="Sora"/>
            </a:endParaRPr>
          </a:p>
        </p:txBody>
      </p:sp>
      <p:pic>
        <p:nvPicPr>
          <p:cNvPr id="610" name="Google Shape;610;g1628a7248c3_0_34"/>
          <p:cNvPicPr preferRelativeResize="0"/>
          <p:nvPr/>
        </p:nvPicPr>
        <p:blipFill>
          <a:blip r:embed="rId3">
            <a:alphaModFix/>
          </a:blip>
          <a:stretch>
            <a:fillRect/>
          </a:stretch>
        </p:blipFill>
        <p:spPr>
          <a:xfrm>
            <a:off x="5033063" y="2060775"/>
            <a:ext cx="2125880" cy="1173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1628a7248c3_0_41"/>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insurance charge for BMI greater than 25 is higher than BMI less than 25</a:t>
            </a:r>
            <a:r>
              <a:rPr lang="en-US"/>
              <a:t> (continue)</a:t>
            </a:r>
            <a:endParaRPr/>
          </a:p>
        </p:txBody>
      </p:sp>
      <p:sp>
        <p:nvSpPr>
          <p:cNvPr id="616" name="Google Shape;616;g1628a7248c3_0_41"/>
          <p:cNvSpPr txBox="1"/>
          <p:nvPr/>
        </p:nvSpPr>
        <p:spPr>
          <a:xfrm>
            <a:off x="401515" y="1279575"/>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could use ``ttest_ind()`` method to find the p-value and t-test value.</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By using this method all we need to do is to find the value of insurance charges BMI greater than 25 and BMI less than:</a:t>
            </a:r>
            <a:endParaRPr sz="2000">
              <a:solidFill>
                <a:srgbClr val="103864"/>
              </a:solidFill>
              <a:latin typeface="Sora"/>
              <a:ea typeface="Sora"/>
              <a:cs typeface="Sora"/>
              <a:sym typeface="Sora"/>
            </a:endParaRPr>
          </a:p>
        </p:txBody>
      </p:sp>
      <p:sp>
        <p:nvSpPr>
          <p:cNvPr id="617" name="Google Shape;617;g1628a7248c3_0_41"/>
          <p:cNvSpPr txBox="1"/>
          <p:nvPr/>
        </p:nvSpPr>
        <p:spPr>
          <a:xfrm>
            <a:off x="401540" y="37674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Then, we are going to see the whether the variance of insurance charges for smoker or not to decide whether the we use standard t-test or welch’s t-test:</a:t>
            </a:r>
            <a:endParaRPr b="0" i="0" sz="2000" u="none" cap="none" strike="noStrike">
              <a:solidFill>
                <a:srgbClr val="103864"/>
              </a:solidFill>
              <a:latin typeface="Sora"/>
              <a:ea typeface="Sora"/>
              <a:cs typeface="Sora"/>
              <a:sym typeface="Sora"/>
            </a:endParaRPr>
          </a:p>
        </p:txBody>
      </p:sp>
      <p:sp>
        <p:nvSpPr>
          <p:cNvPr id="618" name="Google Shape;618;g1628a7248c3_0_41"/>
          <p:cNvSpPr txBox="1"/>
          <p:nvPr/>
        </p:nvSpPr>
        <p:spPr>
          <a:xfrm>
            <a:off x="401540" y="5352900"/>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the code above, the variance value for smoker is 164579189.521 whilst for non-smoker is 56326859.631. The variance difference is significant, hence we need to use welch t-test as our hypothesis.</a:t>
            </a:r>
            <a:endParaRPr b="0" i="0" sz="2000" u="none" cap="none" strike="noStrike">
              <a:solidFill>
                <a:srgbClr val="103864"/>
              </a:solidFill>
              <a:latin typeface="Sora"/>
              <a:ea typeface="Sora"/>
              <a:cs typeface="Sora"/>
              <a:sym typeface="Sora"/>
            </a:endParaRPr>
          </a:p>
        </p:txBody>
      </p:sp>
      <p:pic>
        <p:nvPicPr>
          <p:cNvPr id="619" name="Google Shape;619;g1628a7248c3_0_41"/>
          <p:cNvPicPr preferRelativeResize="0"/>
          <p:nvPr/>
        </p:nvPicPr>
        <p:blipFill>
          <a:blip r:embed="rId3">
            <a:alphaModFix/>
          </a:blip>
          <a:stretch>
            <a:fillRect/>
          </a:stretch>
        </p:blipFill>
        <p:spPr>
          <a:xfrm>
            <a:off x="4186225" y="2295363"/>
            <a:ext cx="3819525" cy="1495425"/>
          </a:xfrm>
          <a:prstGeom prst="rect">
            <a:avLst/>
          </a:prstGeom>
          <a:noFill/>
          <a:ln>
            <a:noFill/>
          </a:ln>
        </p:spPr>
      </p:pic>
      <p:pic>
        <p:nvPicPr>
          <p:cNvPr id="620" name="Google Shape;620;g1628a7248c3_0_41"/>
          <p:cNvPicPr preferRelativeResize="0"/>
          <p:nvPr/>
        </p:nvPicPr>
        <p:blipFill>
          <a:blip r:embed="rId4">
            <a:alphaModFix/>
          </a:blip>
          <a:stretch>
            <a:fillRect/>
          </a:stretch>
        </p:blipFill>
        <p:spPr>
          <a:xfrm>
            <a:off x="1447800" y="4551675"/>
            <a:ext cx="9063238" cy="572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1628a7248c3_0_50"/>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insurance charge for BMI greater than 25 is higher than BMI less than 25</a:t>
            </a:r>
            <a:r>
              <a:rPr lang="en-US"/>
              <a:t> (continue)</a:t>
            </a:r>
            <a:endParaRPr/>
          </a:p>
        </p:txBody>
      </p:sp>
      <p:sp>
        <p:nvSpPr>
          <p:cNvPr id="626" name="Google Shape;626;g1628a7248c3_0_50"/>
          <p:cNvSpPr txBox="1"/>
          <p:nvPr/>
        </p:nvSpPr>
        <p:spPr>
          <a:xfrm>
            <a:off x="401515" y="12795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need to calculate the t-stat with scipy ``ttest_ind()`` method:</a:t>
            </a:r>
            <a:endParaRPr sz="2000">
              <a:solidFill>
                <a:srgbClr val="103864"/>
              </a:solidFill>
              <a:latin typeface="Sora"/>
              <a:ea typeface="Sora"/>
              <a:cs typeface="Sora"/>
              <a:sym typeface="Sora"/>
            </a:endParaRPr>
          </a:p>
        </p:txBody>
      </p:sp>
      <p:sp>
        <p:nvSpPr>
          <p:cNvPr id="627" name="Google Shape;627;g1628a7248c3_0_50"/>
          <p:cNvSpPr txBox="1"/>
          <p:nvPr/>
        </p:nvSpPr>
        <p:spPr>
          <a:xfrm>
            <a:off x="401540" y="2776875"/>
            <a:ext cx="11388900" cy="16317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smokers_charges and non_smokers_charges represents the insurance charges for smoker and non smokers</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``alternative=’less’`` parameter indicates the left-tail testing</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``equal_var=’False’`` parameter means, that we will use Welch’s T-Test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Here is the t_stat value and p_value after we run the code:</a:t>
            </a:r>
            <a:endParaRPr sz="2000">
              <a:solidFill>
                <a:srgbClr val="103864"/>
              </a:solidFill>
              <a:latin typeface="Sora"/>
              <a:ea typeface="Sora"/>
              <a:cs typeface="Sora"/>
              <a:sym typeface="Sora"/>
            </a:endParaRPr>
          </a:p>
        </p:txBody>
      </p:sp>
      <p:pic>
        <p:nvPicPr>
          <p:cNvPr id="628" name="Google Shape;628;g1628a7248c3_0_50"/>
          <p:cNvPicPr preferRelativeResize="0"/>
          <p:nvPr/>
        </p:nvPicPr>
        <p:blipFill>
          <a:blip r:embed="rId3">
            <a:alphaModFix/>
          </a:blip>
          <a:stretch>
            <a:fillRect/>
          </a:stretch>
        </p:blipFill>
        <p:spPr>
          <a:xfrm>
            <a:off x="880150" y="1888100"/>
            <a:ext cx="10147897" cy="671750"/>
          </a:xfrm>
          <a:prstGeom prst="rect">
            <a:avLst/>
          </a:prstGeom>
          <a:noFill/>
          <a:ln>
            <a:noFill/>
          </a:ln>
        </p:spPr>
      </p:pic>
      <p:pic>
        <p:nvPicPr>
          <p:cNvPr id="629" name="Google Shape;629;g1628a7248c3_0_50"/>
          <p:cNvPicPr preferRelativeResize="0"/>
          <p:nvPr/>
        </p:nvPicPr>
        <p:blipFill>
          <a:blip r:embed="rId4">
            <a:alphaModFix/>
          </a:blip>
          <a:stretch>
            <a:fillRect/>
          </a:stretch>
        </p:blipFill>
        <p:spPr>
          <a:xfrm>
            <a:off x="3615813" y="4625600"/>
            <a:ext cx="4676575" cy="823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1628a7248c3_0_58"/>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insurance charge for BMI greater than 25 is higher than BMI less than 25</a:t>
            </a:r>
            <a:r>
              <a:rPr lang="en-US"/>
              <a:t> (continue)</a:t>
            </a:r>
            <a:endParaRPr/>
          </a:p>
        </p:txBody>
      </p:sp>
      <p:sp>
        <p:nvSpPr>
          <p:cNvPr id="635" name="Google Shape;635;g1628a7248c3_0_58"/>
          <p:cNvSpPr txBox="1"/>
          <p:nvPr/>
        </p:nvSpPr>
        <p:spPr>
          <a:xfrm>
            <a:off x="401515" y="12795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Next we compare the the significant value and the p-value, which we get from previous slides, and we get the following result:</a:t>
            </a:r>
            <a:endParaRPr sz="2000">
              <a:solidFill>
                <a:srgbClr val="103864"/>
              </a:solidFill>
              <a:latin typeface="Sora"/>
              <a:ea typeface="Sora"/>
              <a:cs typeface="Sora"/>
              <a:sym typeface="Sora"/>
            </a:endParaRPr>
          </a:p>
        </p:txBody>
      </p:sp>
      <p:sp>
        <p:nvSpPr>
          <p:cNvPr id="636" name="Google Shape;636;g1628a7248c3_0_58"/>
          <p:cNvSpPr txBox="1"/>
          <p:nvPr/>
        </p:nvSpPr>
        <p:spPr>
          <a:xfrm>
            <a:off x="401540" y="38436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Conclusion: p-value is greater than significance, hence we can’t reject the null hypothesis because there is not enough evidence.</a:t>
            </a:r>
            <a:endParaRPr sz="2000">
              <a:solidFill>
                <a:srgbClr val="103864"/>
              </a:solidFill>
              <a:latin typeface="Sora"/>
              <a:ea typeface="Sora"/>
              <a:cs typeface="Sora"/>
              <a:sym typeface="Sora"/>
            </a:endParaRPr>
          </a:p>
        </p:txBody>
      </p:sp>
      <p:pic>
        <p:nvPicPr>
          <p:cNvPr id="637" name="Google Shape;637;g1628a7248c3_0_58"/>
          <p:cNvPicPr preferRelativeResize="0"/>
          <p:nvPr/>
        </p:nvPicPr>
        <p:blipFill>
          <a:blip r:embed="rId3">
            <a:alphaModFix/>
          </a:blip>
          <a:stretch>
            <a:fillRect/>
          </a:stretch>
        </p:blipFill>
        <p:spPr>
          <a:xfrm>
            <a:off x="4055775" y="2286000"/>
            <a:ext cx="2938635" cy="1325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628a7248c3_0_72"/>
          <p:cNvSpPr txBox="1"/>
          <p:nvPr>
            <p:ph type="title"/>
          </p:nvPr>
        </p:nvSpPr>
        <p:spPr>
          <a:xfrm>
            <a:off x="388950" y="517525"/>
            <a:ext cx="9867300" cy="840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BMI of Male and Female are equal</a:t>
            </a:r>
            <a:endParaRPr/>
          </a:p>
        </p:txBody>
      </p:sp>
      <p:sp>
        <p:nvSpPr>
          <p:cNvPr id="643" name="Google Shape;643;g1628a7248c3_0_72"/>
          <p:cNvSpPr txBox="1"/>
          <p:nvPr/>
        </p:nvSpPr>
        <p:spPr>
          <a:xfrm>
            <a:off x="401515" y="15843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First, we define the null hypothesis, alternative hypothesis and significance:</a:t>
            </a:r>
            <a:endParaRPr b="0" i="0" sz="2000" u="none" cap="none" strike="noStrike">
              <a:solidFill>
                <a:srgbClr val="103864"/>
              </a:solidFill>
              <a:latin typeface="Sora"/>
              <a:ea typeface="Sora"/>
              <a:cs typeface="Sora"/>
              <a:sym typeface="Sora"/>
            </a:endParaRPr>
          </a:p>
        </p:txBody>
      </p:sp>
      <p:sp>
        <p:nvSpPr>
          <p:cNvPr id="644" name="Google Shape;644;g1628a7248c3_0_72"/>
          <p:cNvSpPr txBox="1"/>
          <p:nvPr/>
        </p:nvSpPr>
        <p:spPr>
          <a:xfrm>
            <a:off x="401540" y="3310275"/>
            <a:ext cx="11388900" cy="25551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a and b represents insurance charges for BMI of Male and BMI of female respectively.</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our alternative hypothesis, we would use the both-side testing.</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test the mean because we want to test which variable is higher than the other. With this in mind, our statistics test will use t-test.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t-test we would find the t-stats value and p-value, the latter would be used to get the conclusion of our hypothesis testing.</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use the most use significance value, which is 0.05 or 5%</a:t>
            </a:r>
            <a:endParaRPr b="0" i="0" sz="2000" u="none" cap="none" strike="noStrike">
              <a:solidFill>
                <a:srgbClr val="103864"/>
              </a:solidFill>
              <a:latin typeface="Sora"/>
              <a:ea typeface="Sora"/>
              <a:cs typeface="Sora"/>
              <a:sym typeface="Sora"/>
            </a:endParaRPr>
          </a:p>
        </p:txBody>
      </p:sp>
      <p:pic>
        <p:nvPicPr>
          <p:cNvPr id="645" name="Google Shape;645;g1628a7248c3_0_72"/>
          <p:cNvPicPr preferRelativeResize="0"/>
          <p:nvPr/>
        </p:nvPicPr>
        <p:blipFill>
          <a:blip r:embed="rId3">
            <a:alphaModFix/>
          </a:blip>
          <a:stretch>
            <a:fillRect/>
          </a:stretch>
        </p:blipFill>
        <p:spPr>
          <a:xfrm>
            <a:off x="5076775" y="2060775"/>
            <a:ext cx="2038461" cy="1173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1628a7248c3_0_79"/>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BMI of Male and Female are equal</a:t>
            </a:r>
            <a:r>
              <a:rPr lang="en-US"/>
              <a:t> (continue)</a:t>
            </a:r>
            <a:endParaRPr/>
          </a:p>
        </p:txBody>
      </p:sp>
      <p:sp>
        <p:nvSpPr>
          <p:cNvPr id="651" name="Google Shape;651;g1628a7248c3_0_79"/>
          <p:cNvSpPr txBox="1"/>
          <p:nvPr/>
        </p:nvSpPr>
        <p:spPr>
          <a:xfrm>
            <a:off x="401515" y="12795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could use ``ttest_ind()`` method to find the p-value and t-test value.</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By using this method all we need to do is to find the value of BMI of male and female:</a:t>
            </a:r>
            <a:endParaRPr sz="2000">
              <a:solidFill>
                <a:srgbClr val="103864"/>
              </a:solidFill>
              <a:latin typeface="Sora"/>
              <a:ea typeface="Sora"/>
              <a:cs typeface="Sora"/>
              <a:sym typeface="Sora"/>
            </a:endParaRPr>
          </a:p>
        </p:txBody>
      </p:sp>
      <p:sp>
        <p:nvSpPr>
          <p:cNvPr id="652" name="Google Shape;652;g1628a7248c3_0_79"/>
          <p:cNvSpPr txBox="1"/>
          <p:nvPr/>
        </p:nvSpPr>
        <p:spPr>
          <a:xfrm>
            <a:off x="401540" y="37674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Then, we are going to see the whether the variance of insurance charges for smoker or not to decide whether the we use standard t-test or welch’s t-test:</a:t>
            </a:r>
            <a:endParaRPr b="0" i="0" sz="2000" u="none" cap="none" strike="noStrike">
              <a:solidFill>
                <a:srgbClr val="103864"/>
              </a:solidFill>
              <a:latin typeface="Sora"/>
              <a:ea typeface="Sora"/>
              <a:cs typeface="Sora"/>
              <a:sym typeface="Sora"/>
            </a:endParaRPr>
          </a:p>
        </p:txBody>
      </p:sp>
      <p:sp>
        <p:nvSpPr>
          <p:cNvPr id="653" name="Google Shape;653;g1628a7248c3_0_79"/>
          <p:cNvSpPr txBox="1"/>
          <p:nvPr/>
        </p:nvSpPr>
        <p:spPr>
          <a:xfrm>
            <a:off x="401540" y="5352900"/>
            <a:ext cx="11388900" cy="1015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the code above, the variance value for smoker is 36.4992 whilst for non-smoker is 37.6492. The variance difference is significant, hence we don’t need to use welch t-test as our hypothesis, instead we use standard t-test.</a:t>
            </a:r>
            <a:endParaRPr b="0" i="0" sz="2000" u="none" cap="none" strike="noStrike">
              <a:solidFill>
                <a:srgbClr val="103864"/>
              </a:solidFill>
              <a:latin typeface="Sora"/>
              <a:ea typeface="Sora"/>
              <a:cs typeface="Sora"/>
              <a:sym typeface="Sora"/>
            </a:endParaRPr>
          </a:p>
        </p:txBody>
      </p:sp>
      <p:pic>
        <p:nvPicPr>
          <p:cNvPr id="654" name="Google Shape;654;g1628a7248c3_0_79"/>
          <p:cNvPicPr preferRelativeResize="0"/>
          <p:nvPr/>
        </p:nvPicPr>
        <p:blipFill>
          <a:blip r:embed="rId3">
            <a:alphaModFix/>
          </a:blip>
          <a:stretch>
            <a:fillRect/>
          </a:stretch>
        </p:blipFill>
        <p:spPr>
          <a:xfrm>
            <a:off x="3799613" y="2050438"/>
            <a:ext cx="3823925" cy="1654175"/>
          </a:xfrm>
          <a:prstGeom prst="rect">
            <a:avLst/>
          </a:prstGeom>
          <a:noFill/>
          <a:ln>
            <a:noFill/>
          </a:ln>
        </p:spPr>
      </p:pic>
      <p:pic>
        <p:nvPicPr>
          <p:cNvPr id="655" name="Google Shape;655;g1628a7248c3_0_79"/>
          <p:cNvPicPr preferRelativeResize="0"/>
          <p:nvPr/>
        </p:nvPicPr>
        <p:blipFill>
          <a:blip r:embed="rId4">
            <a:alphaModFix/>
          </a:blip>
          <a:stretch>
            <a:fillRect/>
          </a:stretch>
        </p:blipFill>
        <p:spPr>
          <a:xfrm>
            <a:off x="2798475" y="4614550"/>
            <a:ext cx="6147625" cy="579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628a7248c3_0_88"/>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BMI of Male and Female are equal</a:t>
            </a:r>
            <a:r>
              <a:rPr lang="en-US"/>
              <a:t> (continue)</a:t>
            </a:r>
            <a:endParaRPr/>
          </a:p>
        </p:txBody>
      </p:sp>
      <p:sp>
        <p:nvSpPr>
          <p:cNvPr id="661" name="Google Shape;661;g1628a7248c3_0_88"/>
          <p:cNvSpPr txBox="1"/>
          <p:nvPr/>
        </p:nvSpPr>
        <p:spPr>
          <a:xfrm>
            <a:off x="401515" y="1279575"/>
            <a:ext cx="11388900" cy="400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need to calculate the t-stat with scipy ``ttest_ind()`` method:</a:t>
            </a:r>
            <a:endParaRPr sz="2000">
              <a:solidFill>
                <a:srgbClr val="103864"/>
              </a:solidFill>
              <a:latin typeface="Sora"/>
              <a:ea typeface="Sora"/>
              <a:cs typeface="Sora"/>
              <a:sym typeface="Sora"/>
            </a:endParaRPr>
          </a:p>
        </p:txBody>
      </p:sp>
      <p:sp>
        <p:nvSpPr>
          <p:cNvPr id="662" name="Google Shape;662;g1628a7248c3_0_88"/>
          <p:cNvSpPr txBox="1"/>
          <p:nvPr/>
        </p:nvSpPr>
        <p:spPr>
          <a:xfrm>
            <a:off x="401540" y="2776875"/>
            <a:ext cx="11388900" cy="16317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smokers_charges and non_smokers_charges represents the insurance charges for smoker and non smokers</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``alternative=’less’`` parameter indicates the left-tail testing</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``equal_var=True`` parameter means, that we will use standard T-Test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Here is the t_stat value and p_value after we run the code:</a:t>
            </a:r>
            <a:endParaRPr sz="2000">
              <a:solidFill>
                <a:srgbClr val="103864"/>
              </a:solidFill>
              <a:latin typeface="Sora"/>
              <a:ea typeface="Sora"/>
              <a:cs typeface="Sora"/>
              <a:sym typeface="Sora"/>
            </a:endParaRPr>
          </a:p>
        </p:txBody>
      </p:sp>
      <p:pic>
        <p:nvPicPr>
          <p:cNvPr id="663" name="Google Shape;663;g1628a7248c3_0_88"/>
          <p:cNvPicPr preferRelativeResize="0"/>
          <p:nvPr/>
        </p:nvPicPr>
        <p:blipFill>
          <a:blip r:embed="rId3">
            <a:alphaModFix/>
          </a:blip>
          <a:stretch>
            <a:fillRect/>
          </a:stretch>
        </p:blipFill>
        <p:spPr>
          <a:xfrm>
            <a:off x="1278325" y="1790775"/>
            <a:ext cx="8766750" cy="581350"/>
          </a:xfrm>
          <a:prstGeom prst="rect">
            <a:avLst/>
          </a:prstGeom>
          <a:noFill/>
          <a:ln>
            <a:noFill/>
          </a:ln>
        </p:spPr>
      </p:pic>
      <p:pic>
        <p:nvPicPr>
          <p:cNvPr id="664" name="Google Shape;664;g1628a7248c3_0_88"/>
          <p:cNvPicPr preferRelativeResize="0"/>
          <p:nvPr/>
        </p:nvPicPr>
        <p:blipFill>
          <a:blip r:embed="rId4">
            <a:alphaModFix/>
          </a:blip>
          <a:stretch>
            <a:fillRect/>
          </a:stretch>
        </p:blipFill>
        <p:spPr>
          <a:xfrm>
            <a:off x="2859638" y="4540500"/>
            <a:ext cx="5604125" cy="80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42ad2f6649_0_7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Dataset</a:t>
            </a:r>
            <a:endParaRPr/>
          </a:p>
        </p:txBody>
      </p:sp>
      <p:sp>
        <p:nvSpPr>
          <p:cNvPr id="222" name="Google Shape;222;g142ad2f6649_0_79"/>
          <p:cNvSpPr txBox="1"/>
          <p:nvPr/>
        </p:nvSpPr>
        <p:spPr>
          <a:xfrm>
            <a:off x="401515" y="1584375"/>
            <a:ext cx="113889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Data set ini adalah berisikan data anggota suatu produk asuransi. Dimensi dari dataset ini adalah 1338 baris dan 7 kolom. Tiap kolom merepresentasikan variabel-variabel berikut:</a:t>
            </a:r>
            <a:endParaRPr sz="2000">
              <a:solidFill>
                <a:srgbClr val="103864"/>
              </a:solidFill>
              <a:latin typeface="Sora"/>
              <a:ea typeface="Sora"/>
              <a:cs typeface="Sora"/>
              <a:sym typeface="Sora"/>
            </a:endParaRPr>
          </a:p>
        </p:txBody>
      </p:sp>
      <p:graphicFrame>
        <p:nvGraphicFramePr>
          <p:cNvPr id="223" name="Google Shape;223;g142ad2f6649_0_79"/>
          <p:cNvGraphicFramePr/>
          <p:nvPr/>
        </p:nvGraphicFramePr>
        <p:xfrm>
          <a:off x="889025" y="2809875"/>
          <a:ext cx="3000000" cy="3000000"/>
        </p:xfrm>
        <a:graphic>
          <a:graphicData uri="http://schemas.openxmlformats.org/drawingml/2006/table">
            <a:tbl>
              <a:tblPr>
                <a:noFill/>
                <a:tableStyleId>{0C97EEE6-A8CB-4C1B-A371-3DF5D305C3A2}</a:tableStyleId>
              </a:tblPr>
              <a:tblGrid>
                <a:gridCol w="1928800"/>
                <a:gridCol w="5986475"/>
                <a:gridCol w="2671775"/>
              </a:tblGrid>
              <a:tr h="381000">
                <a:tc>
                  <a:txBody>
                    <a:bodyPr/>
                    <a:lstStyle/>
                    <a:p>
                      <a:pPr indent="0" lvl="0" marL="0" rtl="0" algn="l">
                        <a:spcBef>
                          <a:spcPts val="0"/>
                        </a:spcBef>
                        <a:spcAft>
                          <a:spcPts val="0"/>
                        </a:spcAft>
                        <a:buNone/>
                      </a:pPr>
                      <a:r>
                        <a:rPr b="1" lang="en-US">
                          <a:solidFill>
                            <a:schemeClr val="lt1"/>
                          </a:solidFill>
                        </a:rPr>
                        <a:t>Columns</a:t>
                      </a:r>
                      <a:endParaRPr b="1">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03864"/>
                    </a:solidFill>
                  </a:tcPr>
                </a:tc>
                <a:tc>
                  <a:txBody>
                    <a:bodyPr/>
                    <a:lstStyle/>
                    <a:p>
                      <a:pPr indent="0" lvl="0" marL="0" rtl="0" algn="l">
                        <a:spcBef>
                          <a:spcPts val="0"/>
                        </a:spcBef>
                        <a:spcAft>
                          <a:spcPts val="0"/>
                        </a:spcAft>
                        <a:buNone/>
                      </a:pPr>
                      <a:r>
                        <a:rPr b="1" lang="en-US">
                          <a:solidFill>
                            <a:schemeClr val="lt1"/>
                          </a:solidFill>
                        </a:rPr>
                        <a:t>Description</a:t>
                      </a:r>
                      <a:endParaRPr b="1">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03864"/>
                    </a:solidFill>
                  </a:tcPr>
                </a:tc>
                <a:tc>
                  <a:txBody>
                    <a:bodyPr/>
                    <a:lstStyle/>
                    <a:p>
                      <a:pPr indent="0" lvl="0" marL="0" rtl="0" algn="l">
                        <a:spcBef>
                          <a:spcPts val="0"/>
                        </a:spcBef>
                        <a:spcAft>
                          <a:spcPts val="0"/>
                        </a:spcAft>
                        <a:buNone/>
                      </a:pPr>
                      <a:r>
                        <a:rPr b="1" lang="en-US">
                          <a:solidFill>
                            <a:schemeClr val="lt1"/>
                          </a:solidFill>
                        </a:rPr>
                        <a:t>D</a:t>
                      </a:r>
                      <a:r>
                        <a:rPr b="1" lang="en-US">
                          <a:solidFill>
                            <a:schemeClr val="lt1"/>
                          </a:solidFill>
                        </a:rPr>
                        <a:t>ata type</a:t>
                      </a:r>
                      <a:endParaRPr b="1">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03864"/>
                    </a:solidFill>
                  </a:tcPr>
                </a:tc>
              </a:tr>
              <a:tr h="381000">
                <a:tc>
                  <a:txBody>
                    <a:bodyPr/>
                    <a:lstStyle/>
                    <a:p>
                      <a:pPr indent="0" lvl="0" marL="0" rtl="0" algn="l">
                        <a:spcBef>
                          <a:spcPts val="0"/>
                        </a:spcBef>
                        <a:spcAft>
                          <a:spcPts val="0"/>
                        </a:spcAft>
                        <a:buNone/>
                      </a:pPr>
                      <a:r>
                        <a:rPr lang="en-US"/>
                        <a:t>age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Umur anggota asuransi.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en-US"/>
                        <a:t>int64</a:t>
                      </a:r>
                      <a:endParaRPr/>
                    </a:p>
                  </a:txBody>
                  <a:tcPr marT="91425" marB="91425" marR="91425" marL="91425">
                    <a:lnL cap="flat" cmpd="sng" w="9525">
                      <a:solidFill>
                        <a:srgbClr val="9E9E9E"/>
                      </a:solidFill>
                      <a:prstDash val="solid"/>
                      <a:round/>
                      <a:headEnd len="sm" w="sm" type="none"/>
                      <a:tailEnd len="sm" w="sm" type="none"/>
                    </a:lnL>
                    <a:lnT cap="flat" cmpd="sng" w="9525">
                      <a:solidFill>
                        <a:schemeClr val="dk1"/>
                      </a:solidFill>
                      <a:prstDash val="solid"/>
                      <a:round/>
                      <a:headEnd len="sm" w="sm" type="none"/>
                      <a:tailEnd len="sm" w="sm" type="none"/>
                    </a:lnT>
                  </a:tcPr>
                </a:tc>
              </a:tr>
              <a:tr h="381000">
                <a:tc>
                  <a:txBody>
                    <a:bodyPr/>
                    <a:lstStyle/>
                    <a:p>
                      <a:pPr indent="0" lvl="0" marL="0" rtl="0" algn="l">
                        <a:spcBef>
                          <a:spcPts val="0"/>
                        </a:spcBef>
                        <a:spcAft>
                          <a:spcPts val="0"/>
                        </a:spcAft>
                        <a:buNone/>
                      </a:pPr>
                      <a:r>
                        <a:rPr lang="en-US"/>
                        <a:t>sex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Gender anggota asuransi (female or male).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object</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t>bmi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Body Mass Index anggota asuransi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float64</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t>children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Jumlah anak yang dimiliki anggota asuransi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int64</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t>smoker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Informasi apakah anggota asuransi perokok (yes) atau bukan (no).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object</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t>region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Wilayah di mana anggota asuransi menetap.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object</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t>charges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Tagihan yang harus dibayarkan setiap anggota asuransi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float64</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1628a7248c3_0_96"/>
          <p:cNvSpPr txBox="1"/>
          <p:nvPr>
            <p:ph type="title"/>
          </p:nvPr>
        </p:nvSpPr>
        <p:spPr>
          <a:xfrm>
            <a:off x="388950" y="60325"/>
            <a:ext cx="9867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Does the BMI of Male and Female are equal</a:t>
            </a:r>
            <a:r>
              <a:rPr lang="en-US"/>
              <a:t> (continue)</a:t>
            </a:r>
            <a:endParaRPr/>
          </a:p>
        </p:txBody>
      </p:sp>
      <p:sp>
        <p:nvSpPr>
          <p:cNvPr id="670" name="Google Shape;670;g1628a7248c3_0_96"/>
          <p:cNvSpPr txBox="1"/>
          <p:nvPr/>
        </p:nvSpPr>
        <p:spPr>
          <a:xfrm>
            <a:off x="401515" y="12795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Next we compare the the significant value and the p-value, which we get from previous slides, and we get the following result:</a:t>
            </a:r>
            <a:endParaRPr sz="2000">
              <a:solidFill>
                <a:srgbClr val="103864"/>
              </a:solidFill>
              <a:latin typeface="Sora"/>
              <a:ea typeface="Sora"/>
              <a:cs typeface="Sora"/>
              <a:sym typeface="Sora"/>
            </a:endParaRPr>
          </a:p>
        </p:txBody>
      </p:sp>
      <p:sp>
        <p:nvSpPr>
          <p:cNvPr id="671" name="Google Shape;671;g1628a7248c3_0_96"/>
          <p:cNvSpPr txBox="1"/>
          <p:nvPr/>
        </p:nvSpPr>
        <p:spPr>
          <a:xfrm>
            <a:off x="401540" y="38436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Conclusion: p-value is greater than significance, hence we can’t reject the null hypothesis because there is not enough evidence.</a:t>
            </a:r>
            <a:endParaRPr sz="2000">
              <a:solidFill>
                <a:srgbClr val="103864"/>
              </a:solidFill>
              <a:latin typeface="Sora"/>
              <a:ea typeface="Sora"/>
              <a:cs typeface="Sora"/>
              <a:sym typeface="Sora"/>
            </a:endParaRPr>
          </a:p>
        </p:txBody>
      </p:sp>
      <p:pic>
        <p:nvPicPr>
          <p:cNvPr id="672" name="Google Shape;672;g1628a7248c3_0_96"/>
          <p:cNvPicPr preferRelativeResize="0"/>
          <p:nvPr/>
        </p:nvPicPr>
        <p:blipFill>
          <a:blip r:embed="rId3">
            <a:alphaModFix/>
          </a:blip>
          <a:stretch>
            <a:fillRect/>
          </a:stretch>
        </p:blipFill>
        <p:spPr>
          <a:xfrm>
            <a:off x="3946063" y="2206013"/>
            <a:ext cx="2753083" cy="14192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1628a7248c3_0_110"/>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 for Hypothesis Testing</a:t>
            </a:r>
            <a:endParaRPr/>
          </a:p>
        </p:txBody>
      </p:sp>
      <p:sp>
        <p:nvSpPr>
          <p:cNvPr id="678" name="Google Shape;678;g1628a7248c3_0_110"/>
          <p:cNvSpPr txBox="1"/>
          <p:nvPr/>
        </p:nvSpPr>
        <p:spPr>
          <a:xfrm>
            <a:off x="401515" y="1584375"/>
            <a:ext cx="11388900" cy="4402200"/>
          </a:xfrm>
          <a:prstGeom prst="rect">
            <a:avLst/>
          </a:prstGeom>
          <a:noFill/>
          <a:ln>
            <a:noFill/>
          </a:ln>
        </p:spPr>
        <p:txBody>
          <a:bodyPr anchorCtr="0" anchor="t" bIns="45700" lIns="91425" spcFirstLastPara="1" rIns="91425" wrap="square" tIns="45700">
            <a:spAutoFit/>
          </a:bodyPr>
          <a:lstStyle/>
          <a:p>
            <a:pPr indent="457200" lvl="0" marL="0" rtl="0" algn="l">
              <a:spcBef>
                <a:spcPts val="0"/>
              </a:spcBef>
              <a:spcAft>
                <a:spcPts val="0"/>
              </a:spcAft>
              <a:buClr>
                <a:schemeClr val="dk1"/>
              </a:buClr>
              <a:buSzPts val="1100"/>
              <a:buFont typeface="Arial"/>
              <a:buNone/>
            </a:pPr>
            <a:r>
              <a:rPr lang="en-US" sz="2000">
                <a:solidFill>
                  <a:srgbClr val="103864"/>
                </a:solidFill>
                <a:latin typeface="Sora"/>
                <a:ea typeface="Sora"/>
                <a:cs typeface="Sora"/>
                <a:sym typeface="Sora"/>
              </a:rPr>
              <a:t>The null hypothesis for insurance charges for smokers is higher than non-smoker </a:t>
            </a:r>
            <a:r>
              <a:rPr b="1" lang="en-US" sz="2000">
                <a:solidFill>
                  <a:srgbClr val="103864"/>
                </a:solidFill>
                <a:latin typeface="Sora"/>
                <a:ea typeface="Sora"/>
                <a:cs typeface="Sora"/>
                <a:sym typeface="Sora"/>
              </a:rPr>
              <a:t>should not be rejected</a:t>
            </a:r>
            <a:r>
              <a:rPr lang="en-US" sz="2000">
                <a:solidFill>
                  <a:srgbClr val="103864"/>
                </a:solidFill>
                <a:latin typeface="Sora"/>
                <a:ea typeface="Sora"/>
                <a:cs typeface="Sora"/>
                <a:sym typeface="Sora"/>
              </a:rPr>
              <a:t>, because we found that the p-value (1.0) is greater than the significance (0.05). This also means that we don’t have enough evidence to prove otherwise.</a:t>
            </a:r>
            <a:endParaRPr sz="2000">
              <a:solidFill>
                <a:srgbClr val="103864"/>
              </a:solidFill>
              <a:latin typeface="Sora"/>
              <a:ea typeface="Sora"/>
              <a:cs typeface="Sora"/>
              <a:sym typeface="Sora"/>
            </a:endParaRPr>
          </a:p>
          <a:p>
            <a:pPr indent="457200" lvl="0" marL="0" rtl="0" algn="l">
              <a:spcBef>
                <a:spcPts val="0"/>
              </a:spcBef>
              <a:spcAft>
                <a:spcPts val="0"/>
              </a:spcAft>
              <a:buClr>
                <a:schemeClr val="dk1"/>
              </a:buClr>
              <a:buSzPts val="1100"/>
              <a:buFont typeface="Arial"/>
              <a:buNone/>
            </a:pPr>
            <a:r>
              <a:t/>
            </a:r>
            <a:endParaRPr sz="2000">
              <a:solidFill>
                <a:srgbClr val="103864"/>
              </a:solidFill>
              <a:latin typeface="Sora"/>
              <a:ea typeface="Sora"/>
              <a:cs typeface="Sora"/>
              <a:sym typeface="Sora"/>
            </a:endParaRPr>
          </a:p>
          <a:p>
            <a:pPr indent="457200" lvl="0" marL="0" rtl="0" algn="l">
              <a:spcBef>
                <a:spcPts val="0"/>
              </a:spcBef>
              <a:spcAft>
                <a:spcPts val="0"/>
              </a:spcAft>
              <a:buClr>
                <a:schemeClr val="dk1"/>
              </a:buClr>
              <a:buSzPts val="1100"/>
              <a:buFont typeface="Arial"/>
              <a:buNone/>
            </a:pPr>
            <a:r>
              <a:rPr lang="en-US" sz="2000">
                <a:solidFill>
                  <a:srgbClr val="103864"/>
                </a:solidFill>
                <a:latin typeface="Sora"/>
                <a:ea typeface="Sora"/>
                <a:cs typeface="Sora"/>
                <a:sym typeface="Sora"/>
              </a:rPr>
              <a:t>The null hypothesis for insurance charges for BMI greater than 25 is higher than BMI less than 25 </a:t>
            </a:r>
            <a:r>
              <a:rPr b="1" lang="en-US" sz="2000">
                <a:solidFill>
                  <a:srgbClr val="103864"/>
                </a:solidFill>
                <a:latin typeface="Sora"/>
                <a:ea typeface="Sora"/>
                <a:cs typeface="Sora"/>
                <a:sym typeface="Sora"/>
              </a:rPr>
              <a:t>should not be rejected</a:t>
            </a:r>
            <a:r>
              <a:rPr lang="en-US" sz="2000">
                <a:solidFill>
                  <a:srgbClr val="103864"/>
                </a:solidFill>
                <a:latin typeface="Sora"/>
                <a:ea typeface="Sora"/>
                <a:cs typeface="Sora"/>
                <a:sym typeface="Sora"/>
              </a:rPr>
              <a:t>, because we found that the p-value (0.99) is greater than the significance (0.05). This also means that we don’t have enough evidence to prove otherwise.</a:t>
            </a:r>
            <a:endParaRPr sz="2000">
              <a:solidFill>
                <a:srgbClr val="103864"/>
              </a:solidFill>
              <a:latin typeface="Sora"/>
              <a:ea typeface="Sora"/>
              <a:cs typeface="Sora"/>
              <a:sym typeface="Sora"/>
            </a:endParaRPr>
          </a:p>
          <a:p>
            <a:pPr indent="457200" lvl="0" marL="0" rtl="0" algn="l">
              <a:spcBef>
                <a:spcPts val="0"/>
              </a:spcBef>
              <a:spcAft>
                <a:spcPts val="0"/>
              </a:spcAft>
              <a:buClr>
                <a:schemeClr val="dk1"/>
              </a:buClr>
              <a:buSzPts val="1100"/>
              <a:buFont typeface="Arial"/>
              <a:buNone/>
            </a:pPr>
            <a:r>
              <a:t/>
            </a:r>
            <a:endParaRPr sz="2000">
              <a:solidFill>
                <a:srgbClr val="103864"/>
              </a:solidFill>
              <a:latin typeface="Sora"/>
              <a:ea typeface="Sora"/>
              <a:cs typeface="Sora"/>
              <a:sym typeface="Sora"/>
            </a:endParaRPr>
          </a:p>
          <a:p>
            <a:pPr indent="457200" lvl="0" marL="0" rtl="0" algn="l">
              <a:spcBef>
                <a:spcPts val="0"/>
              </a:spcBef>
              <a:spcAft>
                <a:spcPts val="0"/>
              </a:spcAft>
              <a:buClr>
                <a:schemeClr val="dk1"/>
              </a:buClr>
              <a:buSzPts val="1100"/>
              <a:buFont typeface="Arial"/>
              <a:buNone/>
            </a:pPr>
            <a:r>
              <a:rPr lang="en-US" sz="2000">
                <a:solidFill>
                  <a:srgbClr val="103864"/>
                </a:solidFill>
                <a:latin typeface="Sora"/>
                <a:ea typeface="Sora"/>
                <a:cs typeface="Sora"/>
                <a:sym typeface="Sora"/>
              </a:rPr>
              <a:t>The null hypothesis for male BMI is higher than female BMI </a:t>
            </a:r>
            <a:r>
              <a:rPr b="1" lang="en-US" sz="2000">
                <a:solidFill>
                  <a:srgbClr val="103864"/>
                </a:solidFill>
                <a:latin typeface="Sora"/>
                <a:ea typeface="Sora"/>
                <a:cs typeface="Sora"/>
                <a:sym typeface="Sora"/>
              </a:rPr>
              <a:t>should not be rejected</a:t>
            </a:r>
            <a:r>
              <a:rPr lang="en-US" sz="2000">
                <a:solidFill>
                  <a:srgbClr val="103864"/>
                </a:solidFill>
                <a:latin typeface="Sora"/>
                <a:ea typeface="Sora"/>
                <a:cs typeface="Sora"/>
                <a:sym typeface="Sora"/>
              </a:rPr>
              <a:t>, because we found that the p-value (0.089) is greater than the significance (0.05). This also means that we don’t have enough evidence to prove otherwise. However, we could also assume that the average value of male BMI and female BMI is close.</a:t>
            </a:r>
            <a:endParaRPr sz="2000">
              <a:solidFill>
                <a:srgbClr val="103864"/>
              </a:solidFill>
              <a:latin typeface="Sora"/>
              <a:ea typeface="Sora"/>
              <a:cs typeface="Sora"/>
              <a:sym typeface="Sor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142ad2f6649_0_1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142ad2f6649_0_13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Conclusion</a:t>
            </a:r>
            <a:endParaRPr/>
          </a:p>
        </p:txBody>
      </p:sp>
      <p:sp>
        <p:nvSpPr>
          <p:cNvPr id="690" name="Google Shape;690;g142ad2f6649_0_139"/>
          <p:cNvSpPr txBox="1"/>
          <p:nvPr/>
        </p:nvSpPr>
        <p:spPr>
          <a:xfrm>
            <a:off x="401525" y="1584375"/>
            <a:ext cx="11388900" cy="40944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Descriptive statistic analysis shows a simple and direct calculation compares to other analysis. Despite of it, descriptive analysis could describe our data in general. For example from the mean of age in overall dataset which is 39.207, we also found that the mean of age for smoker and non smoker, is also around the 39.207, which are 38.4456 and 38.60869 respectively, which indicates more adult, regardless its gender, are smoker. Also, from mean of BMI of the smoker is 30.7084, and it indicate that overall insurance member is categorized as overweight.</a:t>
            </a:r>
            <a:br>
              <a:rPr lang="en-US" sz="2000">
                <a:solidFill>
                  <a:srgbClr val="103864"/>
                </a:solidFill>
                <a:latin typeface="Sora"/>
                <a:ea typeface="Sora"/>
                <a:cs typeface="Sora"/>
                <a:sym typeface="Sora"/>
              </a:rPr>
            </a:b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Categorical Variable Analysis, we could find a better view of the proportion of the dataset. The result is also interesting, for example: the proportion of insurance member in our dataset is almost balanced across the 4 region, which is around 24% to 24.3%, except for the southeast region. The proportion of smoker is, overall, higher (79.521%) in the dataset.</a:t>
            </a:r>
            <a:endParaRPr sz="2000">
              <a:solidFill>
                <a:srgbClr val="103864"/>
              </a:solidFill>
              <a:latin typeface="Sora"/>
              <a:ea typeface="Sora"/>
              <a:cs typeface="Sora"/>
              <a:sym typeface="Sor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1611067c08f_0_2"/>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Conclusion</a:t>
            </a:r>
            <a:endParaRPr/>
          </a:p>
        </p:txBody>
      </p:sp>
      <p:sp>
        <p:nvSpPr>
          <p:cNvPr id="696" name="Google Shape;696;g1611067c08f_0_2"/>
          <p:cNvSpPr txBox="1"/>
          <p:nvPr/>
        </p:nvSpPr>
        <p:spPr>
          <a:xfrm>
            <a:off x="401525" y="1584375"/>
            <a:ext cx="11388900" cy="3786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Continuous</a:t>
            </a:r>
            <a:r>
              <a:rPr lang="en-US" sz="2000">
                <a:solidFill>
                  <a:srgbClr val="103864"/>
                </a:solidFill>
                <a:latin typeface="Sora"/>
                <a:ea typeface="Sora"/>
                <a:cs typeface="Sora"/>
                <a:sym typeface="Sora"/>
              </a:rPr>
              <a:t> analysis shows insurance member who has BMI &gt; 25 and is a smoker are having the biggest proportion of getting insurance charges of more than 16700 (98.12% for BMI &gt; 25 and 72.174%). This means that if someone live unhealthy life, they are likely to pay higher insurance charges. </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our Correlation analysis we find that the </a:t>
            </a:r>
            <a:r>
              <a:rPr lang="en-US" sz="2000">
                <a:solidFill>
                  <a:srgbClr val="103864"/>
                </a:solidFill>
                <a:latin typeface="Sora"/>
                <a:ea typeface="Sora"/>
                <a:cs typeface="Sora"/>
                <a:sym typeface="Sora"/>
              </a:rPr>
              <a:t>strongest</a:t>
            </a:r>
            <a:r>
              <a:rPr lang="en-US" sz="2000">
                <a:solidFill>
                  <a:srgbClr val="103864"/>
                </a:solidFill>
                <a:latin typeface="Sora"/>
                <a:ea typeface="Sora"/>
                <a:cs typeface="Sora"/>
                <a:sym typeface="Sora"/>
              </a:rPr>
              <a:t> </a:t>
            </a:r>
            <a:r>
              <a:rPr lang="en-US" sz="2000">
                <a:solidFill>
                  <a:srgbClr val="103864"/>
                </a:solidFill>
                <a:latin typeface="Sora"/>
                <a:ea typeface="Sora"/>
                <a:cs typeface="Sora"/>
                <a:sym typeface="Sora"/>
              </a:rPr>
              <a:t>relationship</a:t>
            </a:r>
            <a:r>
              <a:rPr lang="en-US" sz="2000">
                <a:solidFill>
                  <a:srgbClr val="103864"/>
                </a:solidFill>
                <a:latin typeface="Sora"/>
                <a:ea typeface="Sora"/>
                <a:cs typeface="Sora"/>
                <a:sym typeface="Sora"/>
              </a:rPr>
              <a:t> of variables are between insurance charges and smokers (with correlation of 0.7872). And this is make sense, since a smoker is risky to be insured. On the other hand, the weakest relationship is between insurance charges and BMI (with correlation of 0.00375). This is hard to imagine because BMI &gt; 25 indicates an overweight, which also indicates </a:t>
            </a:r>
            <a:r>
              <a:rPr lang="en-US" sz="2000">
                <a:solidFill>
                  <a:srgbClr val="103864"/>
                </a:solidFill>
                <a:latin typeface="Sora"/>
                <a:ea typeface="Sora"/>
                <a:cs typeface="Sora"/>
                <a:sym typeface="Sora"/>
              </a:rPr>
              <a:t>unhealthy</a:t>
            </a:r>
            <a:r>
              <a:rPr lang="en-US" sz="2000">
                <a:solidFill>
                  <a:srgbClr val="103864"/>
                </a:solidFill>
                <a:latin typeface="Sora"/>
                <a:ea typeface="Sora"/>
                <a:cs typeface="Sora"/>
                <a:sym typeface="Sora"/>
              </a:rPr>
              <a:t> lifestyle which should be risky to be </a:t>
            </a:r>
            <a:r>
              <a:rPr lang="en-US" sz="2000">
                <a:solidFill>
                  <a:srgbClr val="103864"/>
                </a:solidFill>
                <a:latin typeface="Sora"/>
                <a:ea typeface="Sora"/>
                <a:cs typeface="Sora"/>
                <a:sym typeface="Sora"/>
              </a:rPr>
              <a:t>insured. So, from my perspective there might be an outlier in our data.</a:t>
            </a:r>
            <a:endParaRPr sz="2000">
              <a:solidFill>
                <a:srgbClr val="103864"/>
              </a:solidFill>
              <a:latin typeface="Sora"/>
              <a:ea typeface="Sora"/>
              <a:cs typeface="Sora"/>
              <a:sym typeface="Sor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1611067c08f_0_8"/>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Conclusion</a:t>
            </a:r>
            <a:endParaRPr/>
          </a:p>
        </p:txBody>
      </p:sp>
      <p:sp>
        <p:nvSpPr>
          <p:cNvPr id="702" name="Google Shape;702;g1611067c08f_0_8"/>
          <p:cNvSpPr txBox="1"/>
          <p:nvPr/>
        </p:nvSpPr>
        <p:spPr>
          <a:xfrm>
            <a:off x="401525" y="1584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From all of our Hypothesis data, the results are always to not reject the null Hypothesis:</a:t>
            </a:r>
            <a:endParaRPr sz="2000">
              <a:solidFill>
                <a:srgbClr val="103864"/>
              </a:solidFill>
              <a:latin typeface="Sora"/>
              <a:ea typeface="Sora"/>
              <a:cs typeface="Sora"/>
              <a:sym typeface="Sora"/>
            </a:endParaRPr>
          </a:p>
        </p:txBody>
      </p:sp>
      <p:graphicFrame>
        <p:nvGraphicFramePr>
          <p:cNvPr id="703" name="Google Shape;703;g1611067c08f_0_8"/>
          <p:cNvGraphicFramePr/>
          <p:nvPr/>
        </p:nvGraphicFramePr>
        <p:xfrm>
          <a:off x="952500" y="2292385"/>
          <a:ext cx="3000000" cy="3000000"/>
        </p:xfrm>
        <a:graphic>
          <a:graphicData uri="http://schemas.openxmlformats.org/drawingml/2006/table">
            <a:tbl>
              <a:tblPr>
                <a:noFill/>
                <a:tableStyleId>{0C97EEE6-A8CB-4C1B-A371-3DF5D305C3A2}</a:tableStyleId>
              </a:tblPr>
              <a:tblGrid>
                <a:gridCol w="3429000"/>
                <a:gridCol w="3429000"/>
                <a:gridCol w="3429000"/>
              </a:tblGrid>
              <a:tr h="331025">
                <a:tc>
                  <a:txBody>
                    <a:bodyPr/>
                    <a:lstStyle/>
                    <a:p>
                      <a:pPr indent="0" lvl="0" marL="0" rtl="0" algn="ctr">
                        <a:spcBef>
                          <a:spcPts val="0"/>
                        </a:spcBef>
                        <a:spcAft>
                          <a:spcPts val="0"/>
                        </a:spcAft>
                        <a:buNone/>
                      </a:pPr>
                      <a:r>
                        <a:rPr b="1" lang="en-US" sz="1700"/>
                        <a:t>Insurance Charges for Smoker and Non Smoker</a:t>
                      </a:r>
                      <a:endParaRPr b="1" sz="1700"/>
                    </a:p>
                  </a:txBody>
                  <a:tcPr marT="91425" marB="91425" marR="91425" marL="91425"/>
                </a:tc>
                <a:tc>
                  <a:txBody>
                    <a:bodyPr/>
                    <a:lstStyle/>
                    <a:p>
                      <a:pPr indent="0" lvl="0" marL="0" rtl="0" algn="ctr">
                        <a:spcBef>
                          <a:spcPts val="0"/>
                        </a:spcBef>
                        <a:spcAft>
                          <a:spcPts val="0"/>
                        </a:spcAft>
                        <a:buNone/>
                      </a:pPr>
                      <a:r>
                        <a:rPr b="1" lang="en-US" sz="1700"/>
                        <a:t>Insurance Charges for BMI &gt; 25 or BMI &lt; 25</a:t>
                      </a:r>
                      <a:endParaRPr b="1" sz="1700"/>
                    </a:p>
                  </a:txBody>
                  <a:tcPr marT="91425" marB="91425" marR="91425" marL="91425"/>
                </a:tc>
                <a:tc>
                  <a:txBody>
                    <a:bodyPr/>
                    <a:lstStyle/>
                    <a:p>
                      <a:pPr indent="0" lvl="0" marL="0" rtl="0" algn="ctr">
                        <a:spcBef>
                          <a:spcPts val="0"/>
                        </a:spcBef>
                        <a:spcAft>
                          <a:spcPts val="0"/>
                        </a:spcAft>
                        <a:buNone/>
                      </a:pPr>
                      <a:r>
                        <a:rPr b="1" lang="en-US" sz="1700"/>
                        <a:t>BMI of Male vs Female</a:t>
                      </a:r>
                      <a:endParaRPr b="1" sz="1700"/>
                    </a:p>
                  </a:txBody>
                  <a:tcPr marT="91425" marB="91425" marR="91425" marL="91425"/>
                </a:tc>
              </a:tr>
              <a:tr h="13936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704" name="Google Shape;704;g1611067c08f_0_8"/>
          <p:cNvPicPr preferRelativeResize="0"/>
          <p:nvPr/>
        </p:nvPicPr>
        <p:blipFill>
          <a:blip r:embed="rId3">
            <a:alphaModFix/>
          </a:blip>
          <a:stretch>
            <a:fillRect/>
          </a:stretch>
        </p:blipFill>
        <p:spPr>
          <a:xfrm>
            <a:off x="8295174" y="3013499"/>
            <a:ext cx="2571651" cy="1325700"/>
          </a:xfrm>
          <a:prstGeom prst="rect">
            <a:avLst/>
          </a:prstGeom>
          <a:noFill/>
          <a:ln>
            <a:noFill/>
          </a:ln>
        </p:spPr>
      </p:pic>
      <p:pic>
        <p:nvPicPr>
          <p:cNvPr id="705" name="Google Shape;705;g1611067c08f_0_8"/>
          <p:cNvPicPr preferRelativeResize="0"/>
          <p:nvPr/>
        </p:nvPicPr>
        <p:blipFill>
          <a:blip r:embed="rId4">
            <a:alphaModFix/>
          </a:blip>
          <a:stretch>
            <a:fillRect/>
          </a:stretch>
        </p:blipFill>
        <p:spPr>
          <a:xfrm>
            <a:off x="4779099" y="3060274"/>
            <a:ext cx="2834941" cy="1278925"/>
          </a:xfrm>
          <a:prstGeom prst="rect">
            <a:avLst/>
          </a:prstGeom>
          <a:noFill/>
          <a:ln>
            <a:noFill/>
          </a:ln>
        </p:spPr>
      </p:pic>
      <p:pic>
        <p:nvPicPr>
          <p:cNvPr id="706" name="Google Shape;706;g1611067c08f_0_8"/>
          <p:cNvPicPr preferRelativeResize="0"/>
          <p:nvPr/>
        </p:nvPicPr>
        <p:blipFill>
          <a:blip r:embed="rId5">
            <a:alphaModFix/>
          </a:blip>
          <a:stretch>
            <a:fillRect/>
          </a:stretch>
        </p:blipFill>
        <p:spPr>
          <a:xfrm>
            <a:off x="1237677" y="3030825"/>
            <a:ext cx="2963964" cy="1325700"/>
          </a:xfrm>
          <a:prstGeom prst="rect">
            <a:avLst/>
          </a:prstGeom>
          <a:noFill/>
          <a:ln>
            <a:noFill/>
          </a:ln>
        </p:spPr>
      </p:pic>
      <p:sp>
        <p:nvSpPr>
          <p:cNvPr id="707" name="Google Shape;707;g1611067c08f_0_8"/>
          <p:cNvSpPr txBox="1"/>
          <p:nvPr/>
        </p:nvSpPr>
        <p:spPr>
          <a:xfrm>
            <a:off x="401563" y="4439025"/>
            <a:ext cx="11388900" cy="1939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This might be due to the fact, we are using the entire dataset to calculate the p-value and use the most recommended </a:t>
            </a:r>
            <a:r>
              <a:rPr lang="en-US" sz="2000">
                <a:solidFill>
                  <a:srgbClr val="103864"/>
                </a:solidFill>
                <a:latin typeface="Sora"/>
                <a:ea typeface="Sora"/>
                <a:cs typeface="Sora"/>
                <a:sym typeface="Sora"/>
              </a:rPr>
              <a:t>significance value, which at 0.05.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However, if we look at the result of our statistical analysis, we see that the insurance charges for smoker is higher than non-smoker and also for people with BMI &gt; 25. BMI Male and Female mean is almost identical. So, the result our hypothesis is also make sens,</a:t>
            </a:r>
            <a:r>
              <a:rPr lang="en-US" sz="2000">
                <a:solidFill>
                  <a:srgbClr val="103864"/>
                </a:solidFill>
                <a:latin typeface="Sora"/>
                <a:ea typeface="Sora"/>
                <a:cs typeface="Sora"/>
                <a:sym typeface="Sora"/>
              </a:rPr>
              <a:t> </a:t>
            </a:r>
            <a:endParaRPr sz="2000">
              <a:solidFill>
                <a:srgbClr val="103864"/>
              </a:solidFill>
              <a:latin typeface="Sora"/>
              <a:ea typeface="Sora"/>
              <a:cs typeface="Sora"/>
              <a:sym typeface="Sor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1451da43991_0_4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Notes</a:t>
            </a:r>
            <a:endParaRPr/>
          </a:p>
        </p:txBody>
      </p:sp>
      <p:sp>
        <p:nvSpPr>
          <p:cNvPr id="713" name="Google Shape;713;g1451da43991_0_41"/>
          <p:cNvSpPr txBox="1"/>
          <p:nvPr/>
        </p:nvSpPr>
        <p:spPr>
          <a:xfrm>
            <a:off x="401515" y="1584375"/>
            <a:ext cx="113889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We need to get better data or do cleaning up our datasets. Because we could see unintuitive result such as correlation between BMI and insurance charges.  </a:t>
            </a:r>
            <a:endParaRPr b="1"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Instead of using the entire dataset for Hypothesis testing, we could use a smaller sample through random sampling.</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Reference</a:t>
            </a:r>
            <a:endParaRPr/>
          </a:p>
        </p:txBody>
      </p:sp>
      <p:sp>
        <p:nvSpPr>
          <p:cNvPr id="719" name="Google Shape;719;p2"/>
          <p:cNvSpPr txBox="1"/>
          <p:nvPr/>
        </p:nvSpPr>
        <p:spPr>
          <a:xfrm>
            <a:off x="401515" y="1584375"/>
            <a:ext cx="11388900" cy="1939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Arial"/>
              <a:buChar char="•"/>
            </a:pPr>
            <a:r>
              <a:rPr lang="en-US" sz="2000">
                <a:solidFill>
                  <a:srgbClr val="103864"/>
                </a:solidFill>
                <a:latin typeface="Sora"/>
                <a:ea typeface="Sora"/>
                <a:cs typeface="Sora"/>
                <a:sym typeface="Sora"/>
              </a:rPr>
              <a:t>Pandas Documentation</a:t>
            </a:r>
            <a:br>
              <a:rPr lang="en-US" sz="2000">
                <a:solidFill>
                  <a:srgbClr val="103864"/>
                </a:solidFill>
                <a:latin typeface="Sora"/>
                <a:ea typeface="Sora"/>
                <a:cs typeface="Sora"/>
                <a:sym typeface="Sora"/>
              </a:rPr>
            </a:br>
            <a:r>
              <a:rPr lang="en-US" sz="2000" u="sng">
                <a:solidFill>
                  <a:schemeClr val="hlink"/>
                </a:solidFill>
                <a:latin typeface="Sora"/>
                <a:ea typeface="Sora"/>
                <a:cs typeface="Sora"/>
                <a:sym typeface="Sora"/>
                <a:hlinkClick r:id="rId3"/>
              </a:rPr>
              <a:t>https://pandas.pydata.org/docs/reference/index.html</a:t>
            </a:r>
            <a:endParaRPr sz="2000">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Numpy Documentation</a:t>
            </a:r>
            <a:br>
              <a:rPr lang="en-US" sz="2000">
                <a:solidFill>
                  <a:srgbClr val="103864"/>
                </a:solidFill>
                <a:latin typeface="Sora"/>
                <a:ea typeface="Sora"/>
                <a:cs typeface="Sora"/>
                <a:sym typeface="Sora"/>
              </a:rPr>
            </a:br>
            <a:r>
              <a:rPr lang="en-US" sz="2000" u="sng">
                <a:solidFill>
                  <a:schemeClr val="hlink"/>
                </a:solidFill>
                <a:latin typeface="Sora"/>
                <a:ea typeface="Sora"/>
                <a:cs typeface="Sora"/>
                <a:sym typeface="Sora"/>
                <a:hlinkClick r:id="rId4"/>
              </a:rPr>
              <a:t>https://numpy.org/doc/1.23/reference/index.html</a:t>
            </a:r>
            <a:endParaRPr sz="2000">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Scipy Documentation</a:t>
            </a:r>
            <a:br>
              <a:rPr lang="en-US" sz="2000">
                <a:solidFill>
                  <a:srgbClr val="103864"/>
                </a:solidFill>
                <a:latin typeface="Sora"/>
                <a:ea typeface="Sora"/>
                <a:cs typeface="Sora"/>
                <a:sym typeface="Sora"/>
              </a:rPr>
            </a:br>
            <a:r>
              <a:rPr lang="en-US" sz="2000" u="sng">
                <a:solidFill>
                  <a:schemeClr val="hlink"/>
                </a:solidFill>
                <a:latin typeface="Sora"/>
                <a:ea typeface="Sora"/>
                <a:cs typeface="Sora"/>
                <a:sym typeface="Sora"/>
                <a:hlinkClick r:id="rId5"/>
              </a:rPr>
              <a:t>https://docs.scipy.org/doc/scipy/reference/generated/scipy.stats.ttest_ind.html</a:t>
            </a:r>
            <a:endParaRPr sz="2000">
              <a:solidFill>
                <a:srgbClr val="103864"/>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42ad2f6649_0_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142ad2f6649_0_8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Rata-rata umur anggota asuransi</a:t>
            </a:r>
            <a:endParaRPr/>
          </a:p>
        </p:txBody>
      </p:sp>
      <p:sp>
        <p:nvSpPr>
          <p:cNvPr id="235" name="Google Shape;235;g142ad2f6649_0_84"/>
          <p:cNvSpPr txBox="1"/>
          <p:nvPr/>
        </p:nvSpPr>
        <p:spPr>
          <a:xfrm>
            <a:off x="401515" y="1584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Mencari data umur dari kolom age.</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Menggunakan data umur sebagai parameter di fungsi “mean()” dari numpy </a:t>
            </a:r>
            <a:endParaRPr b="0" i="0" sz="2000" u="none" cap="none" strike="noStrike">
              <a:solidFill>
                <a:srgbClr val="103864"/>
              </a:solidFill>
              <a:latin typeface="Sora"/>
              <a:ea typeface="Sora"/>
              <a:cs typeface="Sora"/>
              <a:sym typeface="Sora"/>
            </a:endParaRPr>
          </a:p>
        </p:txBody>
      </p:sp>
      <p:sp>
        <p:nvSpPr>
          <p:cNvPr id="236" name="Google Shape;236;g142ad2f6649_0_84"/>
          <p:cNvSpPr txBox="1"/>
          <p:nvPr/>
        </p:nvSpPr>
        <p:spPr>
          <a:xfrm>
            <a:off x="2185975" y="3757600"/>
            <a:ext cx="3000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237" name="Google Shape;237;g142ad2f6649_0_84"/>
          <p:cNvSpPr txBox="1"/>
          <p:nvPr/>
        </p:nvSpPr>
        <p:spPr>
          <a:xfrm>
            <a:off x="401540" y="4257850"/>
            <a:ext cx="11388900" cy="10158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  </a:t>
            </a:r>
            <a:endParaRPr sz="2000">
              <a:solidFill>
                <a:srgbClr val="103864"/>
              </a:solidFill>
              <a:latin typeface="Sora"/>
              <a:ea typeface="Sora"/>
              <a:cs typeface="Sora"/>
              <a:sym typeface="Sora"/>
            </a:endParaRPr>
          </a:p>
          <a:p>
            <a:pPr indent="0" lvl="0" marL="457200" rtl="0" algn="l">
              <a:spcBef>
                <a:spcPts val="0"/>
              </a:spcBef>
              <a:spcAft>
                <a:spcPts val="0"/>
              </a:spcAft>
              <a:buNone/>
            </a:pPr>
            <a:r>
              <a:rPr lang="en-US" sz="2000">
                <a:solidFill>
                  <a:srgbClr val="103864"/>
                </a:solidFill>
                <a:latin typeface="Sora"/>
                <a:ea typeface="Sora"/>
                <a:cs typeface="Sora"/>
                <a:sym typeface="Sora"/>
              </a:rPr>
              <a:t>Rata-rata umur anggota asuransi adalah  39.207</a:t>
            </a:r>
            <a:endParaRPr sz="2000">
              <a:solidFill>
                <a:srgbClr val="103864"/>
              </a:solidFill>
              <a:latin typeface="Sora"/>
              <a:ea typeface="Sora"/>
              <a:cs typeface="Sora"/>
              <a:sym typeface="Sora"/>
            </a:endParaRPr>
          </a:p>
        </p:txBody>
      </p:sp>
      <p:pic>
        <p:nvPicPr>
          <p:cNvPr id="238" name="Google Shape;238;g142ad2f6649_0_84"/>
          <p:cNvPicPr preferRelativeResize="0"/>
          <p:nvPr/>
        </p:nvPicPr>
        <p:blipFill>
          <a:blip r:embed="rId3">
            <a:alphaModFix/>
          </a:blip>
          <a:stretch>
            <a:fillRect/>
          </a:stretch>
        </p:blipFill>
        <p:spPr>
          <a:xfrm>
            <a:off x="2784525" y="2557463"/>
            <a:ext cx="6610350" cy="1438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42ad2f6649_0_89"/>
          <p:cNvSpPr txBox="1"/>
          <p:nvPr>
            <p:ph type="title"/>
          </p:nvPr>
        </p:nvSpPr>
        <p:spPr>
          <a:xfrm>
            <a:off x="388949" y="136525"/>
            <a:ext cx="9183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Rata-rata BMI anggota asuransi yang perokok</a:t>
            </a:r>
            <a:endParaRPr/>
          </a:p>
        </p:txBody>
      </p:sp>
      <p:sp>
        <p:nvSpPr>
          <p:cNvPr id="244" name="Google Shape;244;g142ad2f6649_0_89"/>
          <p:cNvSpPr txBox="1"/>
          <p:nvPr/>
        </p:nvSpPr>
        <p:spPr>
          <a:xfrm>
            <a:off x="401515" y="1584375"/>
            <a:ext cx="11388900" cy="10158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Menyaring nilai perokok berdasarkan nilai “yes” di kolom perokok</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Mengambil data pada kolom BMI di data perokok</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Menggunakan data BMI perokok sebagai parameter di fungsi “mean()” dari numpy </a:t>
            </a:r>
            <a:endParaRPr sz="2000">
              <a:solidFill>
                <a:srgbClr val="103864"/>
              </a:solidFill>
              <a:latin typeface="Sora"/>
              <a:ea typeface="Sora"/>
              <a:cs typeface="Sora"/>
              <a:sym typeface="Sora"/>
            </a:endParaRPr>
          </a:p>
        </p:txBody>
      </p:sp>
      <p:sp>
        <p:nvSpPr>
          <p:cNvPr id="245" name="Google Shape;245;g142ad2f6649_0_89"/>
          <p:cNvSpPr txBox="1"/>
          <p:nvPr/>
        </p:nvSpPr>
        <p:spPr>
          <a:xfrm>
            <a:off x="582490" y="4808600"/>
            <a:ext cx="11388900" cy="7080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Hasil</a:t>
            </a:r>
            <a:r>
              <a:rPr lang="en-US" sz="2000">
                <a:solidFill>
                  <a:srgbClr val="103864"/>
                </a:solidFill>
                <a:latin typeface="Sora"/>
                <a:ea typeface="Sora"/>
                <a:cs typeface="Sora"/>
                <a:sym typeface="Sora"/>
              </a:rPr>
              <a:t>:</a:t>
            </a:r>
            <a:br>
              <a:rPr lang="en-US" sz="2000">
                <a:solidFill>
                  <a:srgbClr val="103864"/>
                </a:solidFill>
                <a:latin typeface="Sora"/>
                <a:ea typeface="Sora"/>
                <a:cs typeface="Sora"/>
                <a:sym typeface="Sora"/>
              </a:rPr>
            </a:br>
            <a:r>
              <a:rPr lang="en-US" sz="2000">
                <a:solidFill>
                  <a:srgbClr val="103864"/>
                </a:solidFill>
                <a:latin typeface="Sora"/>
                <a:ea typeface="Sora"/>
                <a:cs typeface="Sora"/>
                <a:sym typeface="Sora"/>
              </a:rPr>
              <a:t>Rata-rata BMI 30.70845</a:t>
            </a:r>
            <a:endParaRPr sz="2000">
              <a:solidFill>
                <a:srgbClr val="103864"/>
              </a:solidFill>
              <a:latin typeface="Sora"/>
              <a:ea typeface="Sora"/>
              <a:cs typeface="Sora"/>
              <a:sym typeface="Sora"/>
            </a:endParaRPr>
          </a:p>
        </p:txBody>
      </p:sp>
      <p:pic>
        <p:nvPicPr>
          <p:cNvPr id="246" name="Google Shape;246;g142ad2f6649_0_89"/>
          <p:cNvPicPr preferRelativeResize="0"/>
          <p:nvPr/>
        </p:nvPicPr>
        <p:blipFill>
          <a:blip r:embed="rId3">
            <a:alphaModFix/>
          </a:blip>
          <a:stretch>
            <a:fillRect/>
          </a:stretch>
        </p:blipFill>
        <p:spPr>
          <a:xfrm>
            <a:off x="1866412" y="2676374"/>
            <a:ext cx="8821075" cy="199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2022-06-30T03:08:43Z</dcterms:created>
  <dc:creator>RIDO TRI PUTRA</dc:creator>
</cp:coreProperties>
</file>